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60" r:id="rId6"/>
    <p:sldId id="261" r:id="rId7"/>
    <p:sldId id="259" r:id="rId8"/>
    <p:sldId id="262" r:id="rId9"/>
    <p:sldId id="268" r:id="rId10"/>
    <p:sldId id="264"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C78637-6F4C-4C62-8CF2-D438309E69C8}" type="datetimeFigureOut">
              <a:rPr lang="en-US" smtClean="0"/>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AA405-54AE-405A-8260-5A0007B67C73}" type="slidenum">
              <a:rPr lang="en-US" smtClean="0"/>
              <a:t>‹#›</a:t>
            </a:fld>
            <a:endParaRPr lang="en-US"/>
          </a:p>
        </p:txBody>
      </p:sp>
    </p:spTree>
    <p:extLst>
      <p:ext uri="{BB962C8B-B14F-4D97-AF65-F5344CB8AC3E}">
        <p14:creationId xmlns:p14="http://schemas.microsoft.com/office/powerpoint/2010/main" val="1386437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78637-6F4C-4C62-8CF2-D438309E69C8}" type="datetimeFigureOut">
              <a:rPr lang="en-US" smtClean="0"/>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AA405-54AE-405A-8260-5A0007B67C73}" type="slidenum">
              <a:rPr lang="en-US" smtClean="0"/>
              <a:t>‹#›</a:t>
            </a:fld>
            <a:endParaRPr lang="en-US"/>
          </a:p>
        </p:txBody>
      </p:sp>
    </p:spTree>
    <p:extLst>
      <p:ext uri="{BB962C8B-B14F-4D97-AF65-F5344CB8AC3E}">
        <p14:creationId xmlns:p14="http://schemas.microsoft.com/office/powerpoint/2010/main" val="1395681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78637-6F4C-4C62-8CF2-D438309E69C8}" type="datetimeFigureOut">
              <a:rPr lang="en-US" smtClean="0"/>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AA405-54AE-405A-8260-5A0007B67C73}" type="slidenum">
              <a:rPr lang="en-US" smtClean="0"/>
              <a:t>‹#›</a:t>
            </a:fld>
            <a:endParaRPr lang="en-US"/>
          </a:p>
        </p:txBody>
      </p:sp>
    </p:spTree>
    <p:extLst>
      <p:ext uri="{BB962C8B-B14F-4D97-AF65-F5344CB8AC3E}">
        <p14:creationId xmlns:p14="http://schemas.microsoft.com/office/powerpoint/2010/main" val="3330124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78637-6F4C-4C62-8CF2-D438309E69C8}" type="datetimeFigureOut">
              <a:rPr lang="en-US" smtClean="0"/>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AA405-54AE-405A-8260-5A0007B67C73}" type="slidenum">
              <a:rPr lang="en-US" smtClean="0"/>
              <a:t>‹#›</a:t>
            </a:fld>
            <a:endParaRPr lang="en-US"/>
          </a:p>
        </p:txBody>
      </p:sp>
    </p:spTree>
    <p:extLst>
      <p:ext uri="{BB962C8B-B14F-4D97-AF65-F5344CB8AC3E}">
        <p14:creationId xmlns:p14="http://schemas.microsoft.com/office/powerpoint/2010/main" val="979138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C78637-6F4C-4C62-8CF2-D438309E69C8}" type="datetimeFigureOut">
              <a:rPr lang="en-US" smtClean="0"/>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AA405-54AE-405A-8260-5A0007B67C73}" type="slidenum">
              <a:rPr lang="en-US" smtClean="0"/>
              <a:t>‹#›</a:t>
            </a:fld>
            <a:endParaRPr lang="en-US"/>
          </a:p>
        </p:txBody>
      </p:sp>
    </p:spTree>
    <p:extLst>
      <p:ext uri="{BB962C8B-B14F-4D97-AF65-F5344CB8AC3E}">
        <p14:creationId xmlns:p14="http://schemas.microsoft.com/office/powerpoint/2010/main" val="1595640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C78637-6F4C-4C62-8CF2-D438309E69C8}" type="datetimeFigureOut">
              <a:rPr lang="en-US" smtClean="0"/>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AA405-54AE-405A-8260-5A0007B67C73}" type="slidenum">
              <a:rPr lang="en-US" smtClean="0"/>
              <a:t>‹#›</a:t>
            </a:fld>
            <a:endParaRPr lang="en-US"/>
          </a:p>
        </p:txBody>
      </p:sp>
    </p:spTree>
    <p:extLst>
      <p:ext uri="{BB962C8B-B14F-4D97-AF65-F5344CB8AC3E}">
        <p14:creationId xmlns:p14="http://schemas.microsoft.com/office/powerpoint/2010/main" val="2881992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C78637-6F4C-4C62-8CF2-D438309E69C8}" type="datetimeFigureOut">
              <a:rPr lang="en-US" smtClean="0"/>
              <a:t>7/17/2020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EAA405-54AE-405A-8260-5A0007B67C73}" type="slidenum">
              <a:rPr lang="en-US" smtClean="0"/>
              <a:t>‹#›</a:t>
            </a:fld>
            <a:endParaRPr lang="en-US"/>
          </a:p>
        </p:txBody>
      </p:sp>
    </p:spTree>
    <p:extLst>
      <p:ext uri="{BB962C8B-B14F-4D97-AF65-F5344CB8AC3E}">
        <p14:creationId xmlns:p14="http://schemas.microsoft.com/office/powerpoint/2010/main" val="1441725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C78637-6F4C-4C62-8CF2-D438309E69C8}" type="datetimeFigureOut">
              <a:rPr lang="en-US" smtClean="0"/>
              <a:t>7/17/2020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EAA405-54AE-405A-8260-5A0007B67C73}" type="slidenum">
              <a:rPr lang="en-US" smtClean="0"/>
              <a:t>‹#›</a:t>
            </a:fld>
            <a:endParaRPr lang="en-US"/>
          </a:p>
        </p:txBody>
      </p:sp>
    </p:spTree>
    <p:extLst>
      <p:ext uri="{BB962C8B-B14F-4D97-AF65-F5344CB8AC3E}">
        <p14:creationId xmlns:p14="http://schemas.microsoft.com/office/powerpoint/2010/main" val="3216718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78637-6F4C-4C62-8CF2-D438309E69C8}" type="datetimeFigureOut">
              <a:rPr lang="en-US" smtClean="0"/>
              <a:t>7/17/2020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EAA405-54AE-405A-8260-5A0007B67C73}" type="slidenum">
              <a:rPr lang="en-US" smtClean="0"/>
              <a:t>‹#›</a:t>
            </a:fld>
            <a:endParaRPr lang="en-US"/>
          </a:p>
        </p:txBody>
      </p:sp>
    </p:spTree>
    <p:extLst>
      <p:ext uri="{BB962C8B-B14F-4D97-AF65-F5344CB8AC3E}">
        <p14:creationId xmlns:p14="http://schemas.microsoft.com/office/powerpoint/2010/main" val="1743695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78637-6F4C-4C62-8CF2-D438309E69C8}" type="datetimeFigureOut">
              <a:rPr lang="en-US" smtClean="0"/>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AA405-54AE-405A-8260-5A0007B67C73}" type="slidenum">
              <a:rPr lang="en-US" smtClean="0"/>
              <a:t>‹#›</a:t>
            </a:fld>
            <a:endParaRPr lang="en-US"/>
          </a:p>
        </p:txBody>
      </p:sp>
    </p:spTree>
    <p:extLst>
      <p:ext uri="{BB962C8B-B14F-4D97-AF65-F5344CB8AC3E}">
        <p14:creationId xmlns:p14="http://schemas.microsoft.com/office/powerpoint/2010/main" val="2374720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78637-6F4C-4C62-8CF2-D438309E69C8}" type="datetimeFigureOut">
              <a:rPr lang="en-US" smtClean="0"/>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AA405-54AE-405A-8260-5A0007B67C73}" type="slidenum">
              <a:rPr lang="en-US" smtClean="0"/>
              <a:t>‹#›</a:t>
            </a:fld>
            <a:endParaRPr lang="en-US"/>
          </a:p>
        </p:txBody>
      </p:sp>
    </p:spTree>
    <p:extLst>
      <p:ext uri="{BB962C8B-B14F-4D97-AF65-F5344CB8AC3E}">
        <p14:creationId xmlns:p14="http://schemas.microsoft.com/office/powerpoint/2010/main" val="4251910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78637-6F4C-4C62-8CF2-D438309E69C8}" type="datetimeFigureOut">
              <a:rPr lang="en-US" smtClean="0"/>
              <a:t>7/17/2020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EAA405-54AE-405A-8260-5A0007B67C73}" type="slidenum">
              <a:rPr lang="en-US" smtClean="0"/>
              <a:t>‹#›</a:t>
            </a:fld>
            <a:endParaRPr lang="en-US"/>
          </a:p>
        </p:txBody>
      </p:sp>
    </p:spTree>
    <p:extLst>
      <p:ext uri="{BB962C8B-B14F-4D97-AF65-F5344CB8AC3E}">
        <p14:creationId xmlns:p14="http://schemas.microsoft.com/office/powerpoint/2010/main" val="4105425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fluteworld.com/product/guo-new-voice-piccolo/" TargetMode="External"/><Relationship Id="rId2" Type="http://schemas.openxmlformats.org/officeDocument/2006/relationships/hyperlink" Target="https://www.wwbw.com/Pearl-Flutes-PFP-105-Grenaditte-Piccolo-466949.wwbw"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vandoren.fr/en/saxophone-mouthpieces-comparison/" TargetMode="External"/><Relationship Id="rId2" Type="http://schemas.openxmlformats.org/officeDocument/2006/relationships/hyperlink" Target="https://www.conn-selmer.com/application/files/9515/6821/0672/s80-saxophone-mouthpiece-chart_AAedit.jpg" TargetMode="External"/><Relationship Id="rId1" Type="http://schemas.openxmlformats.org/officeDocument/2006/relationships/slideLayout" Target="../slideLayouts/slideLayout2.xml"/><Relationship Id="rId6" Type="http://schemas.openxmlformats.org/officeDocument/2006/relationships/hyperlink" Target="https://www.daddario.com/venn/" TargetMode="External"/><Relationship Id="rId5" Type="http://schemas.openxmlformats.org/officeDocument/2006/relationships/hyperlink" Target="https://www.legere.com/products/saxophone-reeds/" TargetMode="External"/><Relationship Id="rId4" Type="http://schemas.openxmlformats.org/officeDocument/2006/relationships/hyperlink" Target="https://usa.yamaha.com/products/musical_instruments/winds/mouthpieces/saxophones/custom_standard.html#product-tab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larkwfobes.com/collections/barrels/products/fobes-bb-clarinet-barrel-hdp-synthetic?variant=6112183173" TargetMode="External"/><Relationship Id="rId2" Type="http://schemas.openxmlformats.org/officeDocument/2006/relationships/hyperlink" Target="https://www.clarkwfobes.com/collections/frontpage/products/debut-clarinet-mouthpiece?variant=6110309445" TargetMode="External"/><Relationship Id="rId1" Type="http://schemas.openxmlformats.org/officeDocument/2006/relationships/slideLayout" Target="../slideLayouts/slideLayout2.xml"/><Relationship Id="rId4" Type="http://schemas.openxmlformats.org/officeDocument/2006/relationships/hyperlink" Target="https://www.legere.com/products/clarinet-reed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jv8yOfUcBFU" TargetMode="External"/><Relationship Id="rId2" Type="http://schemas.openxmlformats.org/officeDocument/2006/relationships/hyperlink" Target="https://www.youtube.com/watch?v=2N7kYxrAPtI"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XXcCM2JhRXE" TargetMode="External"/><Relationship Id="rId2" Type="http://schemas.openxmlformats.org/officeDocument/2006/relationships/hyperlink" Target="https://www.wwbw.com/Applied-Microphone-Technology-AMT-Z1W-Flute-Microphone-with-Cable-for-AMT-Shure-Sabine-Line-6-Wireless-Systems-271158.wwbw"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repository.asu.edu/items/8126" TargetMode="External"/><Relationship Id="rId2" Type="http://schemas.openxmlformats.org/officeDocument/2006/relationships/hyperlink" Target="http://www.piezobarrel.com/" TargetMode="External"/><Relationship Id="rId1" Type="http://schemas.openxmlformats.org/officeDocument/2006/relationships/slideLayout" Target="../slideLayouts/slideLayout2.xml"/><Relationship Id="rId6" Type="http://schemas.openxmlformats.org/officeDocument/2006/relationships/hyperlink" Target="https://www.youtube.com/watch?v=wRpoukiVsYw&amp;fbclid=IwAR2HTB5qE5QXDOgUzdyOb141MgMxRIPAnIm5GOVzWkA-LlhuSfrFsAhZ-2w" TargetMode="External"/><Relationship Id="rId5" Type="http://schemas.openxmlformats.org/officeDocument/2006/relationships/hyperlink" Target="https://www.wwbw.com/Applied-Microphone-Technology-AMT-WSW-Double-Clarinet-Microphone-with-Cable-for-AMT-Shure-Sabine-Line-6-Wireless-Systems-271153.wwbw" TargetMode="External"/><Relationship Id="rId4" Type="http://schemas.openxmlformats.org/officeDocument/2006/relationships/hyperlink" Target="https://www.youtube.com/watch?v=AItzNPkISOY"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Jeff%20Quamo%20-%204%20Group%20Exercise.m4a" TargetMode="External"/><Relationship Id="rId2" Type="http://schemas.openxmlformats.org/officeDocument/2006/relationships/hyperlink" Target="4%20group%20exercise.pdf" TargetMode="External"/><Relationship Id="rId1" Type="http://schemas.openxmlformats.org/officeDocument/2006/relationships/slideLayout" Target="../slideLayouts/slideLayout2.xml"/><Relationship Id="rId5" Type="http://schemas.openxmlformats.org/officeDocument/2006/relationships/hyperlink" Target="Jeff%20Quamo%20-%20Major%20Scale%20in%203rds.m4a" TargetMode="External"/><Relationship Id="rId4" Type="http://schemas.openxmlformats.org/officeDocument/2006/relationships/hyperlink" Target="Jeff%20Quamo%20-%20Expanding%20Interval%20Exercise.m4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hyperlink" Target="Jeff%20Quamo%20-%20Quamo%20High%20Register%20Drill%20With%20Lower%20Drone.m4a" TargetMode="External"/><Relationship Id="rId2" Type="http://schemas.openxmlformats.org/officeDocument/2006/relationships/hyperlink" Target="Clarinet%20High%20Reg%20Drill.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amazon.com/Selected-Duets-Flute-Vol-advanced/dp/1423445317/ref=pd_lpo_14_img_0/136-6299404-3426865?_encoding=UTF8&amp;pd_rd_i=1423445317&amp;pd_rd_r=29104e2e-b8cf-4aaa-a16a-11c8a70d5a85&amp;pd_rd_w=v5snG&amp;pd_rd_wg=yRom0&amp;pf_rd_p=7b36d496-f366-4631-94d3-61b87b52511b&amp;pf_rd_r=VM9ZKK556XRJ31673VX0&amp;psc=1&amp;refRID=VM9ZKK556XRJ31673VX0" TargetMode="External"/><Relationship Id="rId2" Type="http://schemas.openxmlformats.org/officeDocument/2006/relationships/hyperlink" Target="https://www.jwpepper.com/Six-Trios-for-Three-Flutes/4792123.item#/submit" TargetMode="External"/><Relationship Id="rId1" Type="http://schemas.openxmlformats.org/officeDocument/2006/relationships/slideLayout" Target="../slideLayouts/slideLayout2.xml"/><Relationship Id="rId4" Type="http://schemas.openxmlformats.org/officeDocument/2006/relationships/hyperlink" Target="../Mesa%202020%20-%202021%20Virtual%20Files/Woodwind%20Materials/Woodwind%20Recording%20Resources/Hook%20Trios/Jeff%20Quamo%20-%20Hook%20Trio%201%20Mvmt%201.m4a"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www.amazon.com/12-Etudes-Clarinet-Method/dp/0793552710"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amazon.com/Comprehensive-Fingerings-Repertoire-Classical-Notation/dp/B00IT6G5D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AZMBA</a:t>
            </a:r>
            <a:endParaRPr lang="en-US" dirty="0"/>
          </a:p>
        </p:txBody>
      </p:sp>
      <p:sp>
        <p:nvSpPr>
          <p:cNvPr id="3" name="Subtitle 2"/>
          <p:cNvSpPr>
            <a:spLocks noGrp="1"/>
          </p:cNvSpPr>
          <p:nvPr>
            <p:ph type="subTitle" idx="1"/>
          </p:nvPr>
        </p:nvSpPr>
        <p:spPr/>
        <p:txBody>
          <a:bodyPr/>
          <a:lstStyle/>
          <a:p>
            <a:r>
              <a:rPr lang="en-US" dirty="0" smtClean="0"/>
              <a:t>Woodwind Section Development</a:t>
            </a:r>
          </a:p>
          <a:p>
            <a:r>
              <a:rPr lang="en-US" dirty="0" smtClean="0"/>
              <a:t>Both On &amp; Off the Field</a:t>
            </a:r>
          </a:p>
          <a:p>
            <a:r>
              <a:rPr lang="en-US" dirty="0" smtClean="0"/>
              <a:t>July 16</a:t>
            </a:r>
            <a:r>
              <a:rPr lang="en-US" baseline="30000" dirty="0" smtClean="0"/>
              <a:t>th</a:t>
            </a:r>
            <a:r>
              <a:rPr lang="en-US" dirty="0" smtClean="0"/>
              <a:t>, 2020</a:t>
            </a:r>
            <a:endParaRPr lang="en-US" dirty="0"/>
          </a:p>
        </p:txBody>
      </p:sp>
    </p:spTree>
    <p:extLst>
      <p:ext uri="{BB962C8B-B14F-4D97-AF65-F5344CB8AC3E}">
        <p14:creationId xmlns:p14="http://schemas.microsoft.com/office/powerpoint/2010/main" val="682505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Equipment Considerations For Flutes</a:t>
            </a:r>
            <a:endParaRPr lang="en-US" b="1" dirty="0"/>
          </a:p>
        </p:txBody>
      </p:sp>
      <p:sp>
        <p:nvSpPr>
          <p:cNvPr id="3" name="Content Placeholder 2"/>
          <p:cNvSpPr>
            <a:spLocks noGrp="1"/>
          </p:cNvSpPr>
          <p:nvPr>
            <p:ph idx="1"/>
          </p:nvPr>
        </p:nvSpPr>
        <p:spPr/>
        <p:txBody>
          <a:bodyPr/>
          <a:lstStyle/>
          <a:p>
            <a:r>
              <a:rPr lang="en-US" dirty="0" smtClean="0"/>
              <a:t>Piccolos</a:t>
            </a:r>
          </a:p>
          <a:p>
            <a:r>
              <a:rPr lang="en-US" dirty="0" smtClean="0"/>
              <a:t>Silver vs Plastic (Silver is brighter &amp; piercing / Plastic is more mellow)</a:t>
            </a:r>
          </a:p>
          <a:p>
            <a:r>
              <a:rPr lang="en-US" dirty="0" smtClean="0"/>
              <a:t>All silver is not as encouraged, Silver head joint w/ plastic body is more conducive</a:t>
            </a:r>
          </a:p>
          <a:p>
            <a:r>
              <a:rPr lang="en-US" dirty="0" smtClean="0">
                <a:hlinkClick r:id="rId2"/>
              </a:rPr>
              <a:t>Pearl </a:t>
            </a:r>
            <a:r>
              <a:rPr lang="en-US" dirty="0" err="1" smtClean="0">
                <a:hlinkClick r:id="rId2"/>
              </a:rPr>
              <a:t>Grenadite</a:t>
            </a:r>
            <a:r>
              <a:rPr lang="en-US" dirty="0" smtClean="0">
                <a:hlinkClick r:id="rId2"/>
              </a:rPr>
              <a:t> PFP-105 ($1000) https://www.wwbw.com/Pearl-Flutes-PFP-105-Grenaditte-Piccolo-466949.wwbw</a:t>
            </a:r>
            <a:endParaRPr lang="en-US" dirty="0" smtClean="0"/>
          </a:p>
          <a:p>
            <a:r>
              <a:rPr lang="en-US" dirty="0" smtClean="0">
                <a:hlinkClick r:id="rId3"/>
              </a:rPr>
              <a:t>GUO New Voice (all plastic) ($700) https://www.fluteworld.com/product/guo-new-voice-piccolo/</a:t>
            </a:r>
            <a:endParaRPr lang="en-US" dirty="0"/>
          </a:p>
        </p:txBody>
      </p:sp>
    </p:spTree>
    <p:extLst>
      <p:ext uri="{BB962C8B-B14F-4D97-AF65-F5344CB8AC3E}">
        <p14:creationId xmlns:p14="http://schemas.microsoft.com/office/powerpoint/2010/main" val="508980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Equipment Considerations For Saxophones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Possible mouthpiece options (discussion of tip openings)</a:t>
            </a:r>
          </a:p>
          <a:p>
            <a:pPr lvl="1"/>
            <a:r>
              <a:rPr lang="en-US" dirty="0" smtClean="0"/>
              <a:t>Selmer S80 C* facing ($170) </a:t>
            </a:r>
            <a:r>
              <a:rPr lang="en-US" dirty="0" smtClean="0">
                <a:hlinkClick r:id="rId2"/>
              </a:rPr>
              <a:t>https://www.conn-selmer.com/application/files/9515/6821/0672/s80-saxophone-mouthpiece-chart_AAedit.jpg</a:t>
            </a:r>
            <a:endParaRPr lang="en-US" dirty="0" smtClean="0"/>
          </a:p>
          <a:p>
            <a:pPr lvl="1"/>
            <a:r>
              <a:rPr lang="en-US" dirty="0" err="1" smtClean="0"/>
              <a:t>Vandoren</a:t>
            </a:r>
            <a:r>
              <a:rPr lang="en-US" dirty="0" smtClean="0"/>
              <a:t> AL4 &amp; AL5 models ($130) </a:t>
            </a:r>
            <a:r>
              <a:rPr lang="en-US" dirty="0" smtClean="0">
                <a:hlinkClick r:id="rId3"/>
              </a:rPr>
              <a:t>https://vandoren.fr/en/saxophone-mouthpieces-comparison/</a:t>
            </a:r>
            <a:endParaRPr lang="en-US" dirty="0" smtClean="0"/>
          </a:p>
          <a:p>
            <a:pPr lvl="1"/>
            <a:r>
              <a:rPr lang="en-US" dirty="0" smtClean="0"/>
              <a:t>Yamaha 4c for Altos ($30 - $40) (4c tends to be too sharp for most Tenor Saxes), 5c for Tenor &amp; Bari </a:t>
            </a:r>
            <a:r>
              <a:rPr lang="en-US" dirty="0" smtClean="0">
                <a:hlinkClick r:id="rId4"/>
              </a:rPr>
              <a:t>https://usa.yamaha.com/products/musical_instruments/winds/mouthpieces/saxophones/custom_standard.html#product-tabs</a:t>
            </a:r>
            <a:endParaRPr lang="en-US" dirty="0" smtClean="0"/>
          </a:p>
          <a:p>
            <a:r>
              <a:rPr lang="en-US" dirty="0" smtClean="0"/>
              <a:t>Synthetic Reed Options (</a:t>
            </a:r>
            <a:r>
              <a:rPr lang="en-US" dirty="0" err="1" smtClean="0"/>
              <a:t>Legere</a:t>
            </a:r>
            <a:r>
              <a:rPr lang="en-US" dirty="0" smtClean="0"/>
              <a:t> – Signatures, Classics, Studio Cuts) </a:t>
            </a:r>
            <a:r>
              <a:rPr lang="en-US" dirty="0" smtClean="0">
                <a:hlinkClick r:id="rId5"/>
              </a:rPr>
              <a:t>https://www.legere.com/products/saxophone-reeds/</a:t>
            </a:r>
            <a:endParaRPr lang="en-US" dirty="0" smtClean="0"/>
          </a:p>
          <a:p>
            <a:pPr marL="0" indent="0">
              <a:buNone/>
            </a:pPr>
            <a:r>
              <a:rPr lang="en-US" dirty="0"/>
              <a:t> </a:t>
            </a:r>
            <a:r>
              <a:rPr lang="en-US" dirty="0" smtClean="0"/>
              <a:t>  </a:t>
            </a:r>
            <a:r>
              <a:rPr lang="en-US" dirty="0" err="1" smtClean="0"/>
              <a:t>D’Addario</a:t>
            </a:r>
            <a:r>
              <a:rPr lang="en-US" dirty="0" smtClean="0"/>
              <a:t> Venn Reeds (available for alto &amp; tenor saxes)</a:t>
            </a:r>
          </a:p>
          <a:p>
            <a:pPr marL="0" indent="0">
              <a:buNone/>
            </a:pPr>
            <a:r>
              <a:rPr lang="en-US" dirty="0" smtClean="0"/>
              <a:t>   </a:t>
            </a:r>
            <a:r>
              <a:rPr lang="en-US" dirty="0" smtClean="0">
                <a:hlinkClick r:id="rId6"/>
              </a:rPr>
              <a:t>https://www.daddario.com/venn/</a:t>
            </a:r>
            <a:r>
              <a:rPr lang="en-US" dirty="0" smtClean="0"/>
              <a:t>          </a:t>
            </a:r>
            <a:endParaRPr lang="en-US" dirty="0"/>
          </a:p>
          <a:p>
            <a:endParaRPr lang="en-US" dirty="0"/>
          </a:p>
        </p:txBody>
      </p:sp>
    </p:spTree>
    <p:extLst>
      <p:ext uri="{BB962C8B-B14F-4D97-AF65-F5344CB8AC3E}">
        <p14:creationId xmlns:p14="http://schemas.microsoft.com/office/powerpoint/2010/main" val="3404190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Equipment Considerations For Clarinets</a:t>
            </a:r>
            <a:endParaRPr lang="en-US" dirty="0"/>
          </a:p>
        </p:txBody>
      </p:sp>
      <p:sp>
        <p:nvSpPr>
          <p:cNvPr id="3" name="Content Placeholder 2"/>
          <p:cNvSpPr>
            <a:spLocks noGrp="1"/>
          </p:cNvSpPr>
          <p:nvPr>
            <p:ph idx="1"/>
          </p:nvPr>
        </p:nvSpPr>
        <p:spPr/>
        <p:txBody>
          <a:bodyPr>
            <a:normAutofit/>
          </a:bodyPr>
          <a:lstStyle/>
          <a:p>
            <a:r>
              <a:rPr lang="en-US" dirty="0" smtClean="0"/>
              <a:t>Mouthpieces (for marching)  - Clark </a:t>
            </a:r>
            <a:r>
              <a:rPr lang="en-US" dirty="0" err="1" smtClean="0"/>
              <a:t>Fobes</a:t>
            </a:r>
            <a:r>
              <a:rPr lang="en-US" dirty="0" smtClean="0"/>
              <a:t> Debut ($45) </a:t>
            </a:r>
            <a:r>
              <a:rPr lang="en-US" dirty="0" smtClean="0">
                <a:hlinkClick r:id="rId2"/>
              </a:rPr>
              <a:t>https://www.clarkwfobes.com/collections/frontpage/products/debut-clarinet-mouthpiece?variant=6110309445</a:t>
            </a:r>
            <a:endParaRPr lang="en-US" dirty="0" smtClean="0"/>
          </a:p>
          <a:p>
            <a:pPr marL="0" indent="0">
              <a:buNone/>
            </a:pPr>
            <a:r>
              <a:rPr lang="en-US" dirty="0"/>
              <a:t> </a:t>
            </a:r>
            <a:r>
              <a:rPr lang="en-US" sz="2400" dirty="0" smtClean="0"/>
              <a:t>Beth </a:t>
            </a:r>
            <a:r>
              <a:rPr lang="en-US" sz="2400" dirty="0" err="1" smtClean="0"/>
              <a:t>Fabrizio</a:t>
            </a:r>
            <a:r>
              <a:rPr lang="en-US" sz="2400" dirty="0" smtClean="0"/>
              <a:t> recommends </a:t>
            </a:r>
            <a:r>
              <a:rPr lang="en-US" sz="2400" dirty="0" err="1" smtClean="0"/>
              <a:t>D’Addario</a:t>
            </a:r>
            <a:r>
              <a:rPr lang="en-US" sz="2400" dirty="0" smtClean="0"/>
              <a:t> Reserve x0 &amp; x5 models ($110) &amp; Venn reeds</a:t>
            </a:r>
          </a:p>
          <a:p>
            <a:r>
              <a:rPr lang="en-US" dirty="0" smtClean="0"/>
              <a:t>Barrels </a:t>
            </a:r>
            <a:r>
              <a:rPr lang="en-US" sz="2400" dirty="0" smtClean="0"/>
              <a:t>(“reverse cone or reverse taper” &amp; why – tuning &amp; throat register focus) </a:t>
            </a:r>
            <a:r>
              <a:rPr lang="en-US" dirty="0" smtClean="0">
                <a:hlinkClick r:id="rId3"/>
              </a:rPr>
              <a:t>https://www.clarkwfobes.com/collections/barrels/products/fobes-bb-clarinet-barrel-hdp-synthetic?variant=6112183173</a:t>
            </a:r>
            <a:endParaRPr lang="en-US" dirty="0" smtClean="0"/>
          </a:p>
          <a:p>
            <a:r>
              <a:rPr lang="en-US" dirty="0" smtClean="0"/>
              <a:t>Reeds – </a:t>
            </a:r>
            <a:r>
              <a:rPr lang="en-US" dirty="0" err="1" smtClean="0"/>
              <a:t>Legere</a:t>
            </a:r>
            <a:r>
              <a:rPr lang="en-US" dirty="0" smtClean="0"/>
              <a:t> European Cut </a:t>
            </a:r>
            <a:r>
              <a:rPr lang="en-US" sz="2400" dirty="0" smtClean="0"/>
              <a:t>(I actually find the Signatures to be much brighter than the European Cuts although their site says the opposite)</a:t>
            </a:r>
            <a:r>
              <a:rPr lang="en-US" dirty="0" smtClean="0"/>
              <a:t> </a:t>
            </a:r>
            <a:r>
              <a:rPr lang="en-US" dirty="0" smtClean="0">
                <a:hlinkClick r:id="rId4"/>
              </a:rPr>
              <a:t>https://www.legere.com/products/clarinet-reeds/</a:t>
            </a:r>
            <a:endParaRPr lang="en-US" dirty="0"/>
          </a:p>
        </p:txBody>
      </p:sp>
    </p:spTree>
    <p:extLst>
      <p:ext uri="{BB962C8B-B14F-4D97-AF65-F5344CB8AC3E}">
        <p14:creationId xmlns:p14="http://schemas.microsoft.com/office/powerpoint/2010/main" val="28081670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Staging Considerations for Woodwind Features</a:t>
            </a:r>
            <a:endParaRPr lang="en-US" b="1" dirty="0"/>
          </a:p>
        </p:txBody>
      </p:sp>
      <p:sp>
        <p:nvSpPr>
          <p:cNvPr id="5" name="Content Placeholder 4"/>
          <p:cNvSpPr>
            <a:spLocks noGrp="1"/>
          </p:cNvSpPr>
          <p:nvPr>
            <p:ph idx="1"/>
          </p:nvPr>
        </p:nvSpPr>
        <p:spPr>
          <a:xfrm>
            <a:off x="838200" y="1475873"/>
            <a:ext cx="10515600" cy="4812631"/>
          </a:xfrm>
        </p:spPr>
        <p:txBody>
          <a:bodyPr>
            <a:normAutofit fontScale="92500" lnSpcReduction="20000"/>
          </a:bodyPr>
          <a:lstStyle/>
          <a:p>
            <a:r>
              <a:rPr lang="en-US" dirty="0" smtClean="0"/>
              <a:t>Woodwinds are not Brass so files in blocks are more productive if needed</a:t>
            </a:r>
          </a:p>
          <a:p>
            <a:r>
              <a:rPr lang="en-US" dirty="0" smtClean="0"/>
              <a:t>Often times drill writers track low winds with their low brass (especially if low winds are doubling the low brass).  </a:t>
            </a:r>
            <a:r>
              <a:rPr lang="en-US" dirty="0"/>
              <a:t>W</a:t>
            </a:r>
            <a:r>
              <a:rPr lang="en-US" dirty="0" smtClean="0"/>
              <a:t>hen there is a woodwind feature coming they have the low winds simply outline the outer perimeter of the woodwind structure.  It is optimal to have your low winds in a more central position to your woodwind pods or blocks</a:t>
            </a:r>
          </a:p>
          <a:p>
            <a:r>
              <a:rPr lang="en-US" dirty="0" smtClean="0"/>
              <a:t>Woodwind pods should not be further backfield than the front hash</a:t>
            </a:r>
          </a:p>
          <a:p>
            <a:r>
              <a:rPr lang="en-US" dirty="0" smtClean="0"/>
              <a:t>If mics are being used from sideline, overhead boom stands can be efficient if used high enough to get the collective sound instead of focusing on individual players.</a:t>
            </a:r>
          </a:p>
          <a:p>
            <a:r>
              <a:rPr lang="en-US" dirty="0" smtClean="0"/>
              <a:t>Consider what timbre you want to be the primary color for the intended musical passage.  Placing your flutes and pics in the front will have a much brighter quality.  Don’t be afraid to experiment with alto saxes or clarinets in front</a:t>
            </a:r>
          </a:p>
          <a:p>
            <a:endParaRPr lang="en-US" dirty="0" smtClean="0"/>
          </a:p>
          <a:p>
            <a:endParaRPr lang="en-US" dirty="0"/>
          </a:p>
        </p:txBody>
      </p:sp>
    </p:spTree>
    <p:extLst>
      <p:ext uri="{BB962C8B-B14F-4D97-AF65-F5344CB8AC3E}">
        <p14:creationId xmlns:p14="http://schemas.microsoft.com/office/powerpoint/2010/main" val="13448876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Visual Considerations for Woodwind Features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Let the music be the focus and keep in mind that the visuals should enhance and reinforce the components of the </a:t>
            </a:r>
            <a:r>
              <a:rPr lang="en-US" dirty="0" smtClean="0"/>
              <a:t>music (accents / odd meter motions)</a:t>
            </a:r>
          </a:p>
          <a:p>
            <a:r>
              <a:rPr lang="en-US" dirty="0" smtClean="0"/>
              <a:t>Music style - angular motions for angular musical passages &amp; smoother visuals for lyrical music passages (visual staccato &amp; visual legato)</a:t>
            </a:r>
            <a:endParaRPr lang="en-US" dirty="0" smtClean="0"/>
          </a:p>
          <a:p>
            <a:r>
              <a:rPr lang="en-US" dirty="0" smtClean="0"/>
              <a:t>Simple visual blocks that step out laterally into diagonals or windows can become an effective “visual crescendo</a:t>
            </a:r>
            <a:r>
              <a:rPr lang="en-US" dirty="0" smtClean="0"/>
              <a:t>”… not much is really needed (visually) to effectively enhance the music</a:t>
            </a:r>
            <a:endParaRPr lang="en-US" dirty="0" smtClean="0"/>
          </a:p>
          <a:p>
            <a:r>
              <a:rPr lang="en-US" dirty="0" smtClean="0"/>
              <a:t>Excessive “snapped visuals” could run the risk of losing single reed ligatures or unwanted adjustments to piccolo head joint placements</a:t>
            </a:r>
          </a:p>
          <a:p>
            <a:pPr lvl="2"/>
            <a:r>
              <a:rPr lang="en-US" dirty="0" smtClean="0"/>
              <a:t>Mention Jenn Bock’s suggestion on taping piccolo head joint (reverse spacer idea</a:t>
            </a:r>
            <a:r>
              <a:rPr lang="en-US" dirty="0" smtClean="0"/>
              <a:t>)</a:t>
            </a:r>
            <a:endParaRPr lang="en-US" dirty="0" smtClean="0"/>
          </a:p>
        </p:txBody>
      </p:sp>
    </p:spTree>
    <p:extLst>
      <p:ext uri="{BB962C8B-B14F-4D97-AF65-F5344CB8AC3E}">
        <p14:creationId xmlns:p14="http://schemas.microsoft.com/office/powerpoint/2010/main" val="12866673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Microphone Use for Woodwind Features</a:t>
            </a:r>
            <a:endParaRPr lang="en-US" b="1" dirty="0"/>
          </a:p>
        </p:txBody>
      </p:sp>
      <p:sp>
        <p:nvSpPr>
          <p:cNvPr id="3" name="Content Placeholder 2"/>
          <p:cNvSpPr>
            <a:spLocks noGrp="1"/>
          </p:cNvSpPr>
          <p:nvPr>
            <p:ph idx="1"/>
          </p:nvPr>
        </p:nvSpPr>
        <p:spPr/>
        <p:txBody>
          <a:bodyPr/>
          <a:lstStyle/>
          <a:p>
            <a:r>
              <a:rPr lang="en-US" sz="2400" dirty="0" smtClean="0"/>
              <a:t>Consider over head mic placements using boom stands to collect more of a woodwind choir sound and to minimize the risk of the “unintended soloist”</a:t>
            </a:r>
          </a:p>
          <a:p>
            <a:r>
              <a:rPr lang="en-US" sz="2400" dirty="0" smtClean="0"/>
              <a:t>Consider overhead placement aiming towards the low winds and strategically stage them in the center of pods or blocks</a:t>
            </a:r>
          </a:p>
          <a:p>
            <a:r>
              <a:rPr lang="en-US" sz="2400" dirty="0" smtClean="0"/>
              <a:t>Careful of staging flutes and piccolos too close to the microphone direct line</a:t>
            </a:r>
          </a:p>
          <a:p>
            <a:r>
              <a:rPr lang="en-US" sz="2400" dirty="0" smtClean="0"/>
              <a:t>Don’t be afraid to rescore additional instrumentation to allow the woodwind choir sound to be more prominent in woodwind feature moments (careful of excessive doubling from front ensemble)</a:t>
            </a:r>
          </a:p>
          <a:p>
            <a:endParaRPr lang="en-US" sz="2400" dirty="0"/>
          </a:p>
          <a:p>
            <a:r>
              <a:rPr lang="en-US" sz="2400" dirty="0" smtClean="0"/>
              <a:t>Some examples of higher end mics for woodwind soloists will come next</a:t>
            </a:r>
          </a:p>
          <a:p>
            <a:endParaRPr lang="en-US" dirty="0"/>
          </a:p>
        </p:txBody>
      </p:sp>
    </p:spTree>
    <p:extLst>
      <p:ext uri="{BB962C8B-B14F-4D97-AF65-F5344CB8AC3E}">
        <p14:creationId xmlns:p14="http://schemas.microsoft.com/office/powerpoint/2010/main" val="15258208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Microphone Considerations for Saxophone Soloists on the Field</a:t>
            </a:r>
            <a:endParaRPr lang="en-US" b="1" dirty="0"/>
          </a:p>
        </p:txBody>
      </p:sp>
      <p:sp>
        <p:nvSpPr>
          <p:cNvPr id="3" name="Content Placeholder 2"/>
          <p:cNvSpPr>
            <a:spLocks noGrp="1"/>
          </p:cNvSpPr>
          <p:nvPr>
            <p:ph idx="1"/>
          </p:nvPr>
        </p:nvSpPr>
        <p:spPr/>
        <p:txBody>
          <a:bodyPr/>
          <a:lstStyle/>
          <a:p>
            <a:r>
              <a:rPr lang="en-US" dirty="0" smtClean="0"/>
              <a:t>Careful of encouraging your student to have their bells “eat” a SM58</a:t>
            </a:r>
          </a:p>
          <a:p>
            <a:r>
              <a:rPr lang="en-US" dirty="0" smtClean="0"/>
              <a:t>Suggested Placement for clip on “gooseneck” mics</a:t>
            </a:r>
          </a:p>
          <a:p>
            <a:r>
              <a:rPr lang="en-US" dirty="0">
                <a:hlinkClick r:id="rId2"/>
              </a:rPr>
              <a:t>https://</a:t>
            </a:r>
            <a:r>
              <a:rPr lang="en-US" dirty="0" smtClean="0">
                <a:hlinkClick r:id="rId2"/>
              </a:rPr>
              <a:t>www.youtube.com/watch?v=2N7kYxrAPtI</a:t>
            </a:r>
            <a:endParaRPr lang="en-US" dirty="0" smtClean="0"/>
          </a:p>
          <a:p>
            <a:r>
              <a:rPr lang="en-US" dirty="0" smtClean="0"/>
              <a:t>Sample of Cloud Vocal </a:t>
            </a:r>
            <a:r>
              <a:rPr lang="en-US" dirty="0" err="1" smtClean="0"/>
              <a:t>iSolo</a:t>
            </a:r>
            <a:r>
              <a:rPr lang="en-US" dirty="0" smtClean="0"/>
              <a:t> Choice(0:45 mark) </a:t>
            </a:r>
            <a:r>
              <a:rPr lang="en-US" dirty="0">
                <a:hlinkClick r:id="rId3"/>
              </a:rPr>
              <a:t>https://</a:t>
            </a:r>
            <a:r>
              <a:rPr lang="en-US" dirty="0" smtClean="0">
                <a:hlinkClick r:id="rId3"/>
              </a:rPr>
              <a:t>www.youtube.com/watch?v=jv8yOfUcBFU</a:t>
            </a:r>
            <a:endParaRPr lang="en-US" dirty="0" smtClean="0"/>
          </a:p>
        </p:txBody>
      </p:sp>
    </p:spTree>
    <p:extLst>
      <p:ext uri="{BB962C8B-B14F-4D97-AF65-F5344CB8AC3E}">
        <p14:creationId xmlns:p14="http://schemas.microsoft.com/office/powerpoint/2010/main" val="34035630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Microphone Considerations for Flute Soloists</a:t>
            </a:r>
            <a:endParaRPr lang="en-US" b="1" dirty="0"/>
          </a:p>
        </p:txBody>
      </p:sp>
      <p:sp>
        <p:nvSpPr>
          <p:cNvPr id="3" name="Content Placeholder 2"/>
          <p:cNvSpPr>
            <a:spLocks noGrp="1"/>
          </p:cNvSpPr>
          <p:nvPr>
            <p:ph idx="1"/>
          </p:nvPr>
        </p:nvSpPr>
        <p:spPr/>
        <p:txBody>
          <a:bodyPr/>
          <a:lstStyle/>
          <a:p>
            <a:r>
              <a:rPr lang="en-US" dirty="0" smtClean="0"/>
              <a:t>Single stationary mic placement best placement is about 6 – 8 inches away with placement above the blow hole aimed towards the student’s nose.  This will help to minimize the amount of “hissing” from the air stream directly into the mic</a:t>
            </a:r>
          </a:p>
          <a:p>
            <a:r>
              <a:rPr lang="en-US" sz="2400" dirty="0" smtClean="0"/>
              <a:t>Consideration for mics with head joint mounts (look at mounting system)</a:t>
            </a:r>
          </a:p>
          <a:p>
            <a:pPr lvl="1"/>
            <a:r>
              <a:rPr lang="en-US" dirty="0">
                <a:hlinkClick r:id="rId2"/>
              </a:rPr>
              <a:t>https://www.wwbw.com/Applied-Microphone-Technology-AMT-Z1W-Flute-Microphone-with-Cable-for-AMT-Shure-Sabine-Line-6-Wireless-Systems-271158.wwbw</a:t>
            </a:r>
            <a:r>
              <a:rPr lang="en-US" dirty="0" smtClean="0"/>
              <a:t> </a:t>
            </a:r>
          </a:p>
          <a:p>
            <a:pPr lvl="1"/>
            <a:r>
              <a:rPr lang="en-US" dirty="0" smtClean="0">
                <a:hlinkClick r:id="rId3"/>
              </a:rPr>
              <a:t>Sample of mounted mic model (0:35) using a Myers pick up model https</a:t>
            </a:r>
            <a:r>
              <a:rPr lang="en-US" dirty="0">
                <a:hlinkClick r:id="rId3"/>
              </a:rPr>
              <a:t>://www.youtube.com/watch?v=XXcCM2JhRXE</a:t>
            </a:r>
            <a:endParaRPr lang="en-US" dirty="0" smtClean="0"/>
          </a:p>
        </p:txBody>
      </p:sp>
    </p:spTree>
    <p:extLst>
      <p:ext uri="{BB962C8B-B14F-4D97-AF65-F5344CB8AC3E}">
        <p14:creationId xmlns:p14="http://schemas.microsoft.com/office/powerpoint/2010/main" val="1164398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Microphone Options for Clarinet Soloists</a:t>
            </a:r>
            <a:endParaRPr lang="en-US" b="1" dirty="0"/>
          </a:p>
        </p:txBody>
      </p:sp>
      <p:sp>
        <p:nvSpPr>
          <p:cNvPr id="3" name="Content Placeholder 2"/>
          <p:cNvSpPr>
            <a:spLocks noGrp="1"/>
          </p:cNvSpPr>
          <p:nvPr>
            <p:ph idx="1"/>
          </p:nvPr>
        </p:nvSpPr>
        <p:spPr/>
        <p:txBody>
          <a:bodyPr>
            <a:normAutofit lnSpcReduction="10000"/>
          </a:bodyPr>
          <a:lstStyle/>
          <a:p>
            <a:r>
              <a:rPr lang="en-US" sz="1800" dirty="0" smtClean="0"/>
              <a:t>Problems and options for clarinets</a:t>
            </a:r>
          </a:p>
          <a:p>
            <a:r>
              <a:rPr lang="en-US" sz="1800" dirty="0" smtClean="0"/>
              <a:t>Single, open air mic – “ride the mic” technique if distancing is not effective</a:t>
            </a:r>
          </a:p>
          <a:p>
            <a:r>
              <a:rPr lang="en-US" sz="1800" dirty="0" smtClean="0"/>
              <a:t>Ideal placements for use of 2 stationary, open air mics (6” angled off the bell &amp; 4” above body of clarinet between the main 2 joints of the clarinet </a:t>
            </a:r>
            <a:r>
              <a:rPr lang="en-US" sz="1800" dirty="0" err="1" smtClean="0"/>
              <a:t>ngled</a:t>
            </a:r>
            <a:r>
              <a:rPr lang="en-US" sz="1800" dirty="0" smtClean="0"/>
              <a:t> towards the left hand ring finger)</a:t>
            </a:r>
          </a:p>
          <a:p>
            <a:r>
              <a:rPr lang="en-US" sz="1800" dirty="0" smtClean="0"/>
              <a:t>Drilled pick up models such as the Piezo barrel pick ups </a:t>
            </a:r>
            <a:r>
              <a:rPr lang="en-US" sz="1800" dirty="0">
                <a:hlinkClick r:id="rId2"/>
              </a:rPr>
              <a:t>http://www.piezobarrel.com</a:t>
            </a:r>
            <a:r>
              <a:rPr lang="en-US" sz="1800" dirty="0" smtClean="0">
                <a:hlinkClick r:id="rId2"/>
              </a:rPr>
              <a:t>/</a:t>
            </a:r>
            <a:endParaRPr lang="en-US" sz="1800" dirty="0" smtClean="0"/>
          </a:p>
          <a:p>
            <a:r>
              <a:rPr lang="en-US" sz="1800" dirty="0" smtClean="0"/>
              <a:t>Cliffs of Dover using drilled barrel pickup with guitar effects pedal </a:t>
            </a:r>
            <a:r>
              <a:rPr lang="en-US" sz="1800" dirty="0" smtClean="0">
                <a:hlinkClick r:id="rId3"/>
              </a:rPr>
              <a:t>https</a:t>
            </a:r>
            <a:r>
              <a:rPr lang="en-US" sz="1800" dirty="0">
                <a:hlinkClick r:id="rId3"/>
              </a:rPr>
              <a:t>://</a:t>
            </a:r>
            <a:r>
              <a:rPr lang="en-US" sz="1800" dirty="0" smtClean="0">
                <a:hlinkClick r:id="rId3"/>
              </a:rPr>
              <a:t>repository.asu.edu/items/8126</a:t>
            </a:r>
            <a:endParaRPr lang="en-US" sz="1800" dirty="0" smtClean="0"/>
          </a:p>
          <a:p>
            <a:r>
              <a:rPr lang="en-US" sz="1800" dirty="0" smtClean="0"/>
              <a:t>Drilled mouthpiece model </a:t>
            </a:r>
            <a:r>
              <a:rPr lang="en-US" sz="1800" dirty="0" err="1" smtClean="0"/>
              <a:t>Rumberger</a:t>
            </a:r>
            <a:r>
              <a:rPr lang="en-US" sz="1800" dirty="0" smtClean="0"/>
              <a:t> WP-1x model - Michael </a:t>
            </a:r>
            <a:r>
              <a:rPr lang="en-US" sz="1800" dirty="0" err="1" smtClean="0"/>
              <a:t>Lowenstern</a:t>
            </a:r>
            <a:r>
              <a:rPr lang="en-US" sz="1800" dirty="0" smtClean="0"/>
              <a:t> samples both drilled &amp; open aired models on bass clarinet </a:t>
            </a:r>
            <a:r>
              <a:rPr lang="en-US" sz="1800" dirty="0" smtClean="0">
                <a:hlinkClick r:id="rId4"/>
              </a:rPr>
              <a:t>https</a:t>
            </a:r>
            <a:r>
              <a:rPr lang="en-US" sz="1800" dirty="0">
                <a:hlinkClick r:id="rId4"/>
              </a:rPr>
              <a:t>://</a:t>
            </a:r>
            <a:r>
              <a:rPr lang="en-US" sz="1800" dirty="0" smtClean="0">
                <a:hlinkClick r:id="rId4"/>
              </a:rPr>
              <a:t>www.youtube.com/watch?v=AItzNPkISOY</a:t>
            </a:r>
            <a:endParaRPr lang="en-US" sz="1800" dirty="0" smtClean="0"/>
          </a:p>
          <a:p>
            <a:r>
              <a:rPr lang="en-US" sz="1800" dirty="0" smtClean="0"/>
              <a:t>AMT WS (double goose necked) open air model </a:t>
            </a:r>
            <a:r>
              <a:rPr lang="en-US" sz="1800" dirty="0">
                <a:hlinkClick r:id="rId5"/>
              </a:rPr>
              <a:t>https://</a:t>
            </a:r>
            <a:r>
              <a:rPr lang="en-US" sz="1800" dirty="0" smtClean="0">
                <a:hlinkClick r:id="rId5"/>
              </a:rPr>
              <a:t>www.wwbw.com/Applied-Microphone-Technology-AMT-WSW-Double-Clarinet-Microphone-with-Cable-for-AMT-Shure-Sabine-Line-6-Wireless-Systems-271153.wwbw</a:t>
            </a:r>
            <a:endParaRPr lang="en-US" sz="1800" dirty="0" smtClean="0"/>
          </a:p>
          <a:p>
            <a:r>
              <a:rPr lang="en-US" sz="1800" dirty="0" smtClean="0">
                <a:hlinkClick r:id="rId6"/>
              </a:rPr>
              <a:t>Eddie Daniels using the AMT WSW model (1:35 mark) https</a:t>
            </a:r>
            <a:r>
              <a:rPr lang="en-US" sz="1800" dirty="0">
                <a:hlinkClick r:id="rId6"/>
              </a:rPr>
              <a:t>://www.youtube.com/watch?v=wRpoukiVsYw&amp;fbclid=IwAR2HTB5qE5QXDOgUzdyOb141MgMxRIPAnIm5GOVzWkA-LlhuSfrFsAhZ-2w</a:t>
            </a:r>
            <a:endParaRPr lang="en-US" sz="1800" dirty="0" smtClean="0"/>
          </a:p>
          <a:p>
            <a:endParaRPr lang="en-US" dirty="0" smtClean="0"/>
          </a:p>
          <a:p>
            <a:endParaRPr lang="en-US" dirty="0" smtClean="0"/>
          </a:p>
          <a:p>
            <a:endParaRPr lang="en-US" dirty="0" smtClean="0"/>
          </a:p>
          <a:p>
            <a:pPr lvl="1"/>
            <a:endParaRPr lang="en-US" dirty="0"/>
          </a:p>
        </p:txBody>
      </p:sp>
    </p:spTree>
    <p:extLst>
      <p:ext uri="{BB962C8B-B14F-4D97-AF65-F5344CB8AC3E}">
        <p14:creationId xmlns:p14="http://schemas.microsoft.com/office/powerpoint/2010/main" val="11025047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Sample Woodwind Sectional Exercises Intended to Develop Depth, Balance &amp; Efficient Intonation</a:t>
            </a:r>
            <a:endParaRPr lang="en-US" b="1" dirty="0"/>
          </a:p>
        </p:txBody>
      </p:sp>
      <p:sp>
        <p:nvSpPr>
          <p:cNvPr id="3" name="Content Placeholder 2"/>
          <p:cNvSpPr>
            <a:spLocks noGrp="1"/>
          </p:cNvSpPr>
          <p:nvPr>
            <p:ph idx="1"/>
          </p:nvPr>
        </p:nvSpPr>
        <p:spPr/>
        <p:txBody>
          <a:bodyPr>
            <a:noAutofit/>
          </a:bodyPr>
          <a:lstStyle/>
          <a:p>
            <a:r>
              <a:rPr lang="en-US" dirty="0" smtClean="0"/>
              <a:t>4 group exercise - </a:t>
            </a:r>
            <a:r>
              <a:rPr lang="en-US" dirty="0" smtClean="0">
                <a:hlinkClick r:id="rId2" action="ppaction://hlinkfile"/>
              </a:rPr>
              <a:t>4 group exercise.pdf</a:t>
            </a:r>
            <a:r>
              <a:rPr lang="en-US" dirty="0" smtClean="0"/>
              <a:t>                                                                             			</a:t>
            </a:r>
            <a:r>
              <a:rPr lang="pt-BR" dirty="0" smtClean="0">
                <a:hlinkClick r:id="rId3" action="ppaction://hlinkfile"/>
              </a:rPr>
              <a:t>Jeff Quamo - 4 Group Exercise.m4a</a:t>
            </a:r>
            <a:endParaRPr lang="pt-BR" dirty="0" smtClean="0"/>
          </a:p>
          <a:p>
            <a:r>
              <a:rPr lang="pt-BR" dirty="0" smtClean="0"/>
              <a:t>Expanding Interval </a:t>
            </a:r>
            <a:r>
              <a:rPr lang="pt-BR" dirty="0" smtClean="0"/>
              <a:t>Exercise</a:t>
            </a:r>
          </a:p>
          <a:p>
            <a:pPr lvl="1"/>
            <a:r>
              <a:rPr lang="pt-BR" dirty="0" smtClean="0">
                <a:hlinkClick r:id="rId4" action="ppaction://hlinkfile"/>
              </a:rPr>
              <a:t>Jeff </a:t>
            </a:r>
            <a:r>
              <a:rPr lang="pt-BR" dirty="0" smtClean="0">
                <a:hlinkClick r:id="rId4" action="ppaction://hlinkfile"/>
              </a:rPr>
              <a:t>Quamo - Expanding Interval Exercise.m4a</a:t>
            </a:r>
            <a:endParaRPr lang="pt-BR" dirty="0" smtClean="0"/>
          </a:p>
          <a:p>
            <a:r>
              <a:rPr lang="en-US" dirty="0" smtClean="0"/>
              <a:t>Harmonized Technical Patterns (most often done in parallel </a:t>
            </a:r>
            <a:r>
              <a:rPr lang="en-US" dirty="0" smtClean="0"/>
              <a:t>3rds)</a:t>
            </a:r>
          </a:p>
          <a:p>
            <a:pPr lvl="1"/>
            <a:r>
              <a:rPr lang="en-US" dirty="0" smtClean="0">
                <a:hlinkClick r:id="rId5" action="ppaction://hlinkfile"/>
              </a:rPr>
              <a:t>Jeff </a:t>
            </a:r>
            <a:r>
              <a:rPr lang="en-US" dirty="0" smtClean="0">
                <a:hlinkClick r:id="rId5" action="ppaction://hlinkfile"/>
              </a:rPr>
              <a:t>Quamo - Major Scale in 3rds.m4a</a:t>
            </a:r>
            <a:endParaRPr lang="en-US" dirty="0" smtClean="0"/>
          </a:p>
          <a:p>
            <a:r>
              <a:rPr lang="en-US" dirty="0" smtClean="0"/>
              <a:t>Pitch Bending against woodwind drones on roots, 3rds &amp; 5ths</a:t>
            </a:r>
          </a:p>
          <a:p>
            <a:r>
              <a:rPr lang="en-US" dirty="0" smtClean="0"/>
              <a:t>“Tension is the Enemy of Tone” - </a:t>
            </a:r>
            <a:r>
              <a:rPr lang="en-US" sz="2400" dirty="0" smtClean="0"/>
              <a:t>Hum &amp; Play to lessen tension in throat</a:t>
            </a:r>
          </a:p>
          <a:p>
            <a:r>
              <a:rPr lang="en-US" sz="2400" dirty="0" smtClean="0"/>
              <a:t>Overtone exercises to increase flexibility and partial accuracy</a:t>
            </a:r>
            <a:endParaRPr lang="en-US" sz="2400" dirty="0"/>
          </a:p>
        </p:txBody>
      </p:sp>
    </p:spTree>
    <p:extLst>
      <p:ext uri="{BB962C8B-B14F-4D97-AF65-F5344CB8AC3E}">
        <p14:creationId xmlns:p14="http://schemas.microsoft.com/office/powerpoint/2010/main" val="4226018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Thank You to Contributions From</a:t>
            </a:r>
            <a:endParaRPr lang="en-US" b="1" dirty="0"/>
          </a:p>
        </p:txBody>
      </p:sp>
      <p:sp>
        <p:nvSpPr>
          <p:cNvPr id="3" name="Content Placeholder 2"/>
          <p:cNvSpPr>
            <a:spLocks noGrp="1"/>
          </p:cNvSpPr>
          <p:nvPr>
            <p:ph idx="1"/>
          </p:nvPr>
        </p:nvSpPr>
        <p:spPr/>
        <p:txBody>
          <a:bodyPr/>
          <a:lstStyle/>
          <a:p>
            <a:pPr marL="0" indent="0">
              <a:buNone/>
            </a:pPr>
            <a:r>
              <a:rPr lang="en-US" dirty="0" smtClean="0"/>
              <a:t>Adam </a:t>
            </a:r>
            <a:r>
              <a:rPr lang="en-US" dirty="0" err="1" smtClean="0"/>
              <a:t>Risch</a:t>
            </a:r>
            <a:r>
              <a:rPr lang="en-US" dirty="0"/>
              <a:t> </a:t>
            </a:r>
            <a:r>
              <a:rPr lang="en-US" dirty="0" smtClean="0"/>
              <a:t>– Mountain View (Mesa) High School </a:t>
            </a:r>
          </a:p>
          <a:p>
            <a:pPr marL="0" indent="0">
              <a:buNone/>
            </a:pPr>
            <a:r>
              <a:rPr lang="en-US" dirty="0" smtClean="0"/>
              <a:t>Jennifer Bock – Highland High School </a:t>
            </a:r>
          </a:p>
          <a:p>
            <a:pPr marL="0" indent="0">
              <a:buNone/>
            </a:pPr>
            <a:r>
              <a:rPr lang="en-US" dirty="0" smtClean="0"/>
              <a:t>Alex </a:t>
            </a:r>
            <a:r>
              <a:rPr lang="en-US" dirty="0" err="1" smtClean="0"/>
              <a:t>Holste</a:t>
            </a:r>
            <a:r>
              <a:rPr lang="en-US" dirty="0"/>
              <a:t> </a:t>
            </a:r>
            <a:r>
              <a:rPr lang="en-US" dirty="0" smtClean="0"/>
              <a:t>– Corona del Sol High School </a:t>
            </a:r>
          </a:p>
          <a:p>
            <a:pPr marL="0" indent="0">
              <a:buNone/>
            </a:pPr>
            <a:r>
              <a:rPr lang="en-US" dirty="0" smtClean="0"/>
              <a:t>Abby Simpson – Campo Verde High School</a:t>
            </a:r>
          </a:p>
          <a:p>
            <a:pPr marL="0" indent="0">
              <a:buNone/>
            </a:pPr>
            <a:r>
              <a:rPr lang="en-US" dirty="0" smtClean="0"/>
              <a:t>Beth </a:t>
            </a:r>
            <a:r>
              <a:rPr lang="en-US" dirty="0" err="1" smtClean="0"/>
              <a:t>Fabrizio</a:t>
            </a:r>
            <a:r>
              <a:rPr lang="en-US" dirty="0" smtClean="0"/>
              <a:t> – Recently retired director from Hilton, NY</a:t>
            </a:r>
          </a:p>
          <a:p>
            <a:pPr marL="0" indent="0">
              <a:buNone/>
            </a:pPr>
            <a:r>
              <a:rPr lang="en-US" dirty="0"/>
              <a:t> </a:t>
            </a:r>
            <a:r>
              <a:rPr lang="en-US" dirty="0" smtClean="0"/>
              <a:t>                          DCI, BOA &amp; WGI adjudicator, </a:t>
            </a:r>
            <a:r>
              <a:rPr lang="en-US" dirty="0" err="1" smtClean="0"/>
              <a:t>D’Addario</a:t>
            </a:r>
            <a:r>
              <a:rPr lang="en-US" dirty="0" smtClean="0"/>
              <a:t> Artist, </a:t>
            </a:r>
          </a:p>
          <a:p>
            <a:pPr marL="0" indent="0">
              <a:buNone/>
            </a:pPr>
            <a:r>
              <a:rPr lang="en-US" dirty="0"/>
              <a:t> </a:t>
            </a:r>
            <a:r>
              <a:rPr lang="en-US" dirty="0" smtClean="0"/>
              <a:t>                          Conn Selmer educational clinician</a:t>
            </a:r>
            <a:endParaRPr lang="en-US" dirty="0"/>
          </a:p>
        </p:txBody>
      </p:sp>
    </p:spTree>
    <p:extLst>
      <p:ext uri="{BB962C8B-B14F-4D97-AF65-F5344CB8AC3E}">
        <p14:creationId xmlns:p14="http://schemas.microsoft.com/office/powerpoint/2010/main" val="4090935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Clarinet Upper Register Development</a:t>
            </a:r>
            <a:endParaRPr lang="en-US" b="1" dirty="0"/>
          </a:p>
        </p:txBody>
      </p:sp>
      <p:sp>
        <p:nvSpPr>
          <p:cNvPr id="3" name="Content Placeholder 2"/>
          <p:cNvSpPr>
            <a:spLocks noGrp="1"/>
          </p:cNvSpPr>
          <p:nvPr>
            <p:ph idx="1"/>
          </p:nvPr>
        </p:nvSpPr>
        <p:spPr/>
        <p:txBody>
          <a:bodyPr/>
          <a:lstStyle/>
          <a:p>
            <a:r>
              <a:rPr lang="en-US" dirty="0" smtClean="0"/>
              <a:t>Concept of Upper Register – Requires Faster Reed Vibrations</a:t>
            </a:r>
          </a:p>
          <a:p>
            <a:r>
              <a:rPr lang="en-US" dirty="0" smtClean="0"/>
              <a:t>Lip Surface Area on Reeds   </a:t>
            </a:r>
          </a:p>
          <a:p>
            <a:pPr marL="0" indent="0">
              <a:buNone/>
            </a:pPr>
            <a:r>
              <a:rPr lang="en-US" sz="2000" dirty="0"/>
              <a:t> </a:t>
            </a:r>
            <a:r>
              <a:rPr lang="en-US" sz="2000" dirty="0" smtClean="0"/>
              <a:t>   Lower Lips rolled in or out too much</a:t>
            </a:r>
          </a:p>
          <a:p>
            <a:pPr marL="0" indent="0">
              <a:buNone/>
            </a:pPr>
            <a:r>
              <a:rPr lang="en-US" sz="2000" dirty="0"/>
              <a:t> </a:t>
            </a:r>
            <a:r>
              <a:rPr lang="en-US" sz="2000" dirty="0" smtClean="0"/>
              <a:t>   Deadens potential reed vibrations</a:t>
            </a:r>
          </a:p>
          <a:p>
            <a:endParaRPr lang="en-US" sz="900" dirty="0" smtClean="0"/>
          </a:p>
          <a:p>
            <a:r>
              <a:rPr lang="en-US" dirty="0" smtClean="0"/>
              <a:t>Clarinet Voicing Concepts for Upper Register</a:t>
            </a:r>
          </a:p>
          <a:p>
            <a:r>
              <a:rPr lang="en-US" sz="2000" dirty="0" smtClean="0"/>
              <a:t>Air Stream Low &amp; Slow			Air Stream Higher &amp; Faster</a:t>
            </a:r>
            <a:endParaRPr lang="en-US" sz="2000"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66204" y="2426987"/>
            <a:ext cx="4075505" cy="1295131"/>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3174" y="4738307"/>
            <a:ext cx="1560576" cy="1438656"/>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71830" y="4762691"/>
            <a:ext cx="1456944" cy="1389888"/>
          </a:xfrm>
          <a:prstGeom prst="rect">
            <a:avLst/>
          </a:prstGeom>
        </p:spPr>
      </p:pic>
    </p:spTree>
    <p:extLst>
      <p:ext uri="{BB962C8B-B14F-4D97-AF65-F5344CB8AC3E}">
        <p14:creationId xmlns:p14="http://schemas.microsoft.com/office/powerpoint/2010/main" val="20368734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Clarinet High Register Drill</a:t>
            </a:r>
            <a:endParaRPr lang="en-US" b="1" dirty="0"/>
          </a:p>
        </p:txBody>
      </p:sp>
      <p:sp>
        <p:nvSpPr>
          <p:cNvPr id="3" name="Content Placeholder 2"/>
          <p:cNvSpPr>
            <a:spLocks noGrp="1"/>
          </p:cNvSpPr>
          <p:nvPr>
            <p:ph idx="1"/>
          </p:nvPr>
        </p:nvSpPr>
        <p:spPr/>
        <p:txBody>
          <a:bodyPr/>
          <a:lstStyle/>
          <a:p>
            <a:r>
              <a:rPr lang="en-US" dirty="0" smtClean="0"/>
              <a:t>Concepts that can be taught with this drill</a:t>
            </a:r>
          </a:p>
          <a:p>
            <a:pPr lvl="1"/>
            <a:r>
              <a:rPr lang="en-US" dirty="0" smtClean="0"/>
              <a:t>Elevated Voicing in Oral Cavity - “</a:t>
            </a:r>
            <a:r>
              <a:rPr lang="en-US" dirty="0" err="1" smtClean="0"/>
              <a:t>Undertoning</a:t>
            </a:r>
            <a:r>
              <a:rPr lang="en-US" dirty="0" smtClean="0"/>
              <a:t>” is often the result of loose embouchure, slow air speed, or tongue position &amp; voicing too low</a:t>
            </a:r>
          </a:p>
          <a:p>
            <a:pPr lvl="1"/>
            <a:r>
              <a:rPr lang="en-US" dirty="0" smtClean="0"/>
              <a:t>½ Holing with 1</a:t>
            </a:r>
            <a:r>
              <a:rPr lang="en-US" baseline="30000" dirty="0" smtClean="0"/>
              <a:t>st</a:t>
            </a:r>
            <a:r>
              <a:rPr lang="en-US" dirty="0" smtClean="0"/>
              <a:t> finger left hand for smoother response and to lower pitch</a:t>
            </a:r>
          </a:p>
          <a:p>
            <a:pPr lvl="1"/>
            <a:r>
              <a:rPr lang="en-US" dirty="0" smtClean="0"/>
              <a:t>When to use the pinky keys and when not to for pitch</a:t>
            </a:r>
          </a:p>
          <a:p>
            <a:pPr lvl="1"/>
            <a:r>
              <a:rPr lang="en-US" dirty="0" smtClean="0">
                <a:hlinkClick r:id="rId2" action="ppaction://hlinkfile"/>
              </a:rPr>
              <a:t>Clarinet High </a:t>
            </a:r>
            <a:r>
              <a:rPr lang="en-US" dirty="0" err="1" smtClean="0">
                <a:hlinkClick r:id="rId2" action="ppaction://hlinkfile"/>
              </a:rPr>
              <a:t>Reg</a:t>
            </a:r>
            <a:r>
              <a:rPr lang="en-US" dirty="0" smtClean="0">
                <a:hlinkClick r:id="rId2" action="ppaction://hlinkfile"/>
              </a:rPr>
              <a:t> Drill.pdf</a:t>
            </a:r>
            <a:endParaRPr lang="en-US" dirty="0" smtClean="0"/>
          </a:p>
          <a:p>
            <a:pPr lvl="1"/>
            <a:r>
              <a:rPr lang="en-US" dirty="0" smtClean="0">
                <a:hlinkClick r:id="rId3" action="ppaction://hlinkfile"/>
              </a:rPr>
              <a:t>Jeff Quamo - Quamo High Register Drill With Lower Drone.m4a</a:t>
            </a:r>
            <a:endParaRPr lang="en-US" dirty="0" smtClean="0"/>
          </a:p>
          <a:p>
            <a:pPr lvl="1"/>
            <a:r>
              <a:rPr lang="en-US" dirty="0"/>
              <a:t>This drill can be utilized by your upper clarinets in full ensemble settings on concert G, Ab, A &amp; </a:t>
            </a:r>
            <a:r>
              <a:rPr lang="en-US" dirty="0" smtClean="0"/>
              <a:t>Bb</a:t>
            </a:r>
            <a:endParaRPr lang="en-US" dirty="0"/>
          </a:p>
        </p:txBody>
      </p:sp>
    </p:spTree>
    <p:extLst>
      <p:ext uri="{BB962C8B-B14F-4D97-AF65-F5344CB8AC3E}">
        <p14:creationId xmlns:p14="http://schemas.microsoft.com/office/powerpoint/2010/main" val="1233783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Online Considerations for This Semester</a:t>
            </a:r>
            <a:endParaRPr lang="en-US" b="1" dirty="0"/>
          </a:p>
        </p:txBody>
      </p:sp>
      <p:sp>
        <p:nvSpPr>
          <p:cNvPr id="3" name="Content Placeholder 2"/>
          <p:cNvSpPr>
            <a:spLocks noGrp="1"/>
          </p:cNvSpPr>
          <p:nvPr>
            <p:ph idx="1"/>
          </p:nvPr>
        </p:nvSpPr>
        <p:spPr/>
        <p:txBody>
          <a:bodyPr>
            <a:normAutofit fontScale="92500"/>
          </a:bodyPr>
          <a:lstStyle/>
          <a:p>
            <a:r>
              <a:rPr lang="en-US" dirty="0" smtClean="0"/>
              <a:t>What did we do online in March when schools closed &amp; why?</a:t>
            </a:r>
          </a:p>
          <a:p>
            <a:r>
              <a:rPr lang="en-US" dirty="0" smtClean="0"/>
              <a:t>Is that same approach going to be effective now?</a:t>
            </a:r>
          </a:p>
          <a:p>
            <a:r>
              <a:rPr lang="en-US" dirty="0" smtClean="0"/>
              <a:t>Why do students sign up for our ensemble courses?</a:t>
            </a:r>
          </a:p>
          <a:p>
            <a:r>
              <a:rPr lang="en-US" dirty="0" smtClean="0"/>
              <a:t>How can we continue to address the real needs offered by our subjects when offered online?</a:t>
            </a:r>
          </a:p>
          <a:p>
            <a:r>
              <a:rPr lang="en-US" dirty="0" smtClean="0"/>
              <a:t>Quote from Julie Trent “Are we teaching our students for our past or for their future?” – what types of technology will be relevant for our students?</a:t>
            </a:r>
          </a:p>
          <a:p>
            <a:r>
              <a:rPr lang="en-US" dirty="0" smtClean="0"/>
              <a:t>How can we continue to offer collective, performance based assessments where our students get the socialization component they need and have the opportunity to continue to make musical products together?</a:t>
            </a:r>
            <a:endParaRPr lang="en-US" dirty="0"/>
          </a:p>
        </p:txBody>
      </p:sp>
    </p:spTree>
    <p:extLst>
      <p:ext uri="{BB962C8B-B14F-4D97-AF65-F5344CB8AC3E}">
        <p14:creationId xmlns:p14="http://schemas.microsoft.com/office/powerpoint/2010/main" val="7083223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Woodwind Chamber Music &amp; </a:t>
            </a:r>
            <a:r>
              <a:rPr lang="en-US" sz="4000" b="1" dirty="0" err="1" smtClean="0"/>
              <a:t>Multitracking</a:t>
            </a:r>
            <a:r>
              <a:rPr lang="en-US" sz="4000" b="1" dirty="0" smtClean="0"/>
              <a:t> Options</a:t>
            </a:r>
            <a:endParaRPr lang="en-US" sz="4000" b="1" dirty="0"/>
          </a:p>
        </p:txBody>
      </p:sp>
      <p:sp>
        <p:nvSpPr>
          <p:cNvPr id="3" name="Content Placeholder 2"/>
          <p:cNvSpPr>
            <a:spLocks noGrp="1"/>
          </p:cNvSpPr>
          <p:nvPr>
            <p:ph idx="1"/>
          </p:nvPr>
        </p:nvSpPr>
        <p:spPr/>
        <p:txBody>
          <a:bodyPr>
            <a:normAutofit/>
          </a:bodyPr>
          <a:lstStyle/>
          <a:p>
            <a:r>
              <a:rPr lang="en-US" dirty="0" smtClean="0"/>
              <a:t>6 Trios by James Hook, </a:t>
            </a:r>
            <a:r>
              <a:rPr lang="en-US" dirty="0" err="1" smtClean="0"/>
              <a:t>Voxman</a:t>
            </a:r>
            <a:r>
              <a:rPr lang="en-US" dirty="0" smtClean="0"/>
              <a:t> pub. (ranges can work for all </a:t>
            </a:r>
            <a:r>
              <a:rPr lang="en-US" dirty="0" smtClean="0"/>
              <a:t>WWs)</a:t>
            </a:r>
          </a:p>
          <a:p>
            <a:r>
              <a:rPr lang="en-US" dirty="0" smtClean="0">
                <a:hlinkClick r:id="rId2"/>
              </a:rPr>
              <a:t>https</a:t>
            </a:r>
            <a:r>
              <a:rPr lang="en-US" dirty="0">
                <a:hlinkClick r:id="rId2"/>
              </a:rPr>
              <a:t>://www.jwpepper.com/Six-Trios-for-Three-Flutes/4792123.item#/submit</a:t>
            </a:r>
            <a:endParaRPr lang="en-US" dirty="0" smtClean="0"/>
          </a:p>
          <a:p>
            <a:r>
              <a:rPr lang="en-US" dirty="0" err="1" smtClean="0"/>
              <a:t>Voxman</a:t>
            </a:r>
            <a:r>
              <a:rPr lang="en-US" dirty="0" smtClean="0"/>
              <a:t> Flute / Clarinet duos &amp; </a:t>
            </a:r>
            <a:r>
              <a:rPr lang="en-US" dirty="0" err="1" smtClean="0"/>
              <a:t>Voxman</a:t>
            </a:r>
            <a:r>
              <a:rPr lang="en-US" dirty="0" smtClean="0"/>
              <a:t> Duet Volumes</a:t>
            </a:r>
          </a:p>
          <a:p>
            <a:r>
              <a:rPr lang="en-US" sz="1050" dirty="0">
                <a:hlinkClick r:id="rId3"/>
              </a:rPr>
              <a:t>https://www.amazon.com/Selected-Duets-Flute-Vol-advanced/dp/1423445317/ref=pd_lpo_14_img_0/136-6299404-3426865?_encoding=UTF8&amp;pd_rd_i=1423445317&amp;pd_rd_r=29104e2e-b8cf-4aaa-a16a-11c8a70d5a85&amp;pd_rd_w=v5snG&amp;pd_rd_wg=yRom0&amp;pf_rd_p=7b36d496-f366-4631-94d3-61b87b52511b&amp;pf_rd_r=VM9ZKK556XRJ31673VX0&amp;psc=1&amp;refRID=VM9ZKK556XRJ31673VX0</a:t>
            </a:r>
            <a:endParaRPr lang="en-US" sz="1050" dirty="0" smtClean="0"/>
          </a:p>
          <a:p>
            <a:r>
              <a:rPr lang="en-US" dirty="0" smtClean="0"/>
              <a:t>Acapella App</a:t>
            </a:r>
          </a:p>
          <a:p>
            <a:r>
              <a:rPr lang="en-US" dirty="0" err="1" smtClean="0"/>
              <a:t>Bandlab</a:t>
            </a:r>
            <a:r>
              <a:rPr lang="en-US" dirty="0" smtClean="0"/>
              <a:t> App</a:t>
            </a:r>
            <a:r>
              <a:rPr lang="en-US" dirty="0"/>
              <a:t> </a:t>
            </a:r>
            <a:r>
              <a:rPr lang="en-US" dirty="0" smtClean="0"/>
              <a:t>– Hook Trio using </a:t>
            </a:r>
            <a:r>
              <a:rPr lang="en-US" dirty="0" err="1" smtClean="0"/>
              <a:t>Bandlab</a:t>
            </a:r>
            <a:r>
              <a:rPr lang="en-US" dirty="0" smtClean="0"/>
              <a:t> </a:t>
            </a:r>
            <a:r>
              <a:rPr lang="en-US" dirty="0" smtClean="0">
                <a:hlinkClick r:id="rId4" action="ppaction://hlinkfile"/>
              </a:rPr>
              <a:t>..\Mesa 2020 - 2021 Virtual Files\Woodwind Materials\Woodwind Recording Resources\Hook Trios\Jeff Quamo - Hook Trio 1 Mvmt 1.m4a</a:t>
            </a:r>
            <a:endParaRPr lang="en-US" dirty="0"/>
          </a:p>
        </p:txBody>
      </p:sp>
    </p:spTree>
    <p:extLst>
      <p:ext uri="{BB962C8B-B14F-4D97-AF65-F5344CB8AC3E}">
        <p14:creationId xmlns:p14="http://schemas.microsoft.com/office/powerpoint/2010/main" val="16286381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Etude Progression Assignments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Clarinet Etudes </a:t>
            </a:r>
          </a:p>
          <a:p>
            <a:pPr lvl="1"/>
            <a:r>
              <a:rPr lang="en-US" sz="2000" dirty="0" smtClean="0"/>
              <a:t>Melodious &amp; Progressive Studies for Clarinet Book 1, compiled &amp; edit by David Hite</a:t>
            </a:r>
          </a:p>
          <a:p>
            <a:pPr lvl="1"/>
            <a:r>
              <a:rPr lang="en-US" sz="2000" dirty="0" err="1" smtClean="0"/>
              <a:t>Polatschek</a:t>
            </a:r>
            <a:r>
              <a:rPr lang="en-US" sz="2000" dirty="0" smtClean="0"/>
              <a:t> 12 Etudes for </a:t>
            </a:r>
            <a:r>
              <a:rPr lang="en-US" sz="2000" dirty="0" smtClean="0"/>
              <a:t>Clarinet - </a:t>
            </a:r>
            <a:r>
              <a:rPr lang="en-US" sz="1700" dirty="0">
                <a:hlinkClick r:id="rId2"/>
              </a:rPr>
              <a:t>https://www.amazon.com/12-Etudes-Clarinet-Method/dp/0793552710</a:t>
            </a:r>
            <a:endParaRPr lang="en-US" sz="1700" dirty="0" smtClean="0"/>
          </a:p>
          <a:p>
            <a:pPr lvl="1"/>
            <a:r>
              <a:rPr lang="en-US" sz="2000" dirty="0" smtClean="0"/>
              <a:t>Rose 32 (available through IMSLP)</a:t>
            </a:r>
          </a:p>
          <a:p>
            <a:pPr lvl="1"/>
            <a:r>
              <a:rPr lang="en-US" sz="1800" dirty="0" smtClean="0"/>
              <a:t>40 Progressive Melodies with the Accompaniment of a Second Clarinet, compiled by David Hite</a:t>
            </a:r>
          </a:p>
          <a:p>
            <a:r>
              <a:rPr lang="en-US" dirty="0" smtClean="0"/>
              <a:t>Flute Etudes</a:t>
            </a:r>
          </a:p>
          <a:p>
            <a:pPr lvl="1"/>
            <a:r>
              <a:rPr lang="en-US" dirty="0" smtClean="0"/>
              <a:t>Melodious &amp; Progressive Studies for Flute, Revised by Robert </a:t>
            </a:r>
            <a:r>
              <a:rPr lang="en-US" dirty="0" err="1" smtClean="0"/>
              <a:t>Cavally</a:t>
            </a:r>
            <a:endParaRPr lang="en-US" dirty="0" smtClean="0"/>
          </a:p>
          <a:p>
            <a:pPr lvl="1"/>
            <a:r>
              <a:rPr lang="en-US" dirty="0" smtClean="0"/>
              <a:t>18 Exercises for Flute by Benoit </a:t>
            </a:r>
            <a:r>
              <a:rPr lang="en-US" dirty="0" err="1" smtClean="0"/>
              <a:t>Berbiguier</a:t>
            </a:r>
            <a:r>
              <a:rPr lang="en-US" dirty="0" smtClean="0"/>
              <a:t> (available through IMSLP)</a:t>
            </a:r>
          </a:p>
          <a:p>
            <a:r>
              <a:rPr lang="en-US" dirty="0" smtClean="0"/>
              <a:t>Saxophone Etudes</a:t>
            </a:r>
          </a:p>
          <a:p>
            <a:pPr lvl="1"/>
            <a:r>
              <a:rPr lang="en-US" dirty="0" smtClean="0"/>
              <a:t>Melodious &amp; Progressive Studies for Saxophone Book 1, edit by David Hite</a:t>
            </a:r>
          </a:p>
          <a:p>
            <a:pPr lvl="1"/>
            <a:r>
              <a:rPr lang="en-US" dirty="0" smtClean="0"/>
              <a:t>25 Daily Exercises for Saxophone by H. Klose (available through IMSLP)</a:t>
            </a:r>
          </a:p>
          <a:p>
            <a:pPr lvl="1"/>
            <a:r>
              <a:rPr lang="en-US" dirty="0" err="1" smtClean="0"/>
              <a:t>Ferling</a:t>
            </a:r>
            <a:r>
              <a:rPr lang="en-US" dirty="0" smtClean="0"/>
              <a:t> Etudes (available through IMSLP)</a:t>
            </a:r>
            <a:endParaRPr lang="en-US" dirty="0"/>
          </a:p>
        </p:txBody>
      </p:sp>
    </p:spTree>
    <p:extLst>
      <p:ext uri="{BB962C8B-B14F-4D97-AF65-F5344CB8AC3E}">
        <p14:creationId xmlns:p14="http://schemas.microsoft.com/office/powerpoint/2010/main" val="1726880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Virtual Section Studio Concept</a:t>
            </a:r>
            <a:endParaRPr lang="en-US" b="1" dirty="0"/>
          </a:p>
        </p:txBody>
      </p:sp>
      <p:sp>
        <p:nvSpPr>
          <p:cNvPr id="3" name="Content Placeholder 2"/>
          <p:cNvSpPr>
            <a:spLocks noGrp="1"/>
          </p:cNvSpPr>
          <p:nvPr>
            <p:ph idx="1"/>
          </p:nvPr>
        </p:nvSpPr>
        <p:spPr/>
        <p:txBody>
          <a:bodyPr/>
          <a:lstStyle/>
          <a:p>
            <a:r>
              <a:rPr lang="en-US" sz="2400" dirty="0" smtClean="0"/>
              <a:t>Each student participates in a weekly sectional for an hour with this structure:</a:t>
            </a:r>
            <a:endParaRPr lang="en-US" dirty="0" smtClean="0"/>
          </a:p>
          <a:p>
            <a:pPr lvl="1"/>
            <a:r>
              <a:rPr lang="en-US" sz="1800" dirty="0" smtClean="0"/>
              <a:t>15 minutes – instructor offers demonstrations (or video resources) of new materials and concepts</a:t>
            </a:r>
          </a:p>
          <a:p>
            <a:pPr lvl="1"/>
            <a:r>
              <a:rPr lang="en-US" sz="1800" dirty="0" smtClean="0"/>
              <a:t>10 minutes – students experiment with new concepts with mics off and they can ask questions</a:t>
            </a:r>
          </a:p>
          <a:p>
            <a:pPr lvl="1"/>
            <a:r>
              <a:rPr lang="en-US" sz="1800" dirty="0" smtClean="0"/>
              <a:t>10 minutes – mics are unmuted and section has open discussion about last week’s assignments and the upcoming assignments (intent is for socialization and peer engagement)</a:t>
            </a:r>
          </a:p>
          <a:p>
            <a:pPr lvl="1"/>
            <a:r>
              <a:rPr lang="en-US" sz="1800" dirty="0" smtClean="0"/>
              <a:t>20 minutes students have a chance to perform previous week’s assignments for each other.  Directors contact students ahead of time to extend the invitation to perform at the next sectional class for their peers</a:t>
            </a:r>
          </a:p>
          <a:p>
            <a:pPr lvl="1"/>
            <a:r>
              <a:rPr lang="en-US" sz="1800" dirty="0" smtClean="0"/>
              <a:t>5 minutes – closing and recap new concepts and practice tips for next week’s assignments</a:t>
            </a:r>
            <a:endParaRPr lang="en-US" sz="1800" dirty="0"/>
          </a:p>
          <a:p>
            <a:pPr lvl="1"/>
            <a:endParaRPr lang="en-US" sz="1800" dirty="0"/>
          </a:p>
          <a:p>
            <a:pPr lvl="1"/>
            <a:r>
              <a:rPr lang="en-US" sz="1800" dirty="0" smtClean="0"/>
              <a:t>Private Lessons (30 minute private lessons with each student in the program every week or every other week to encourage students and provide individualized curriculum (extra assignments if need be)</a:t>
            </a:r>
          </a:p>
        </p:txBody>
      </p:sp>
    </p:spTree>
    <p:extLst>
      <p:ext uri="{BB962C8B-B14F-4D97-AF65-F5344CB8AC3E}">
        <p14:creationId xmlns:p14="http://schemas.microsoft.com/office/powerpoint/2010/main" val="692007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Partnerships with Community Colleges or professional Symphony Musicians</a:t>
            </a:r>
            <a:endParaRPr lang="en-US" b="1" dirty="0"/>
          </a:p>
        </p:txBody>
      </p:sp>
      <p:sp>
        <p:nvSpPr>
          <p:cNvPr id="3" name="Content Placeholder 2"/>
          <p:cNvSpPr>
            <a:spLocks noGrp="1"/>
          </p:cNvSpPr>
          <p:nvPr>
            <p:ph idx="1"/>
          </p:nvPr>
        </p:nvSpPr>
        <p:spPr/>
        <p:txBody>
          <a:bodyPr/>
          <a:lstStyle/>
          <a:p>
            <a:r>
              <a:rPr lang="en-US" dirty="0" smtClean="0"/>
              <a:t>Perhaps consider partnerships with regional community college staff or local professional musicians to provide virtual resources (or maybe private lessons) with your students.</a:t>
            </a:r>
          </a:p>
          <a:p>
            <a:endParaRPr lang="en-US" dirty="0"/>
          </a:p>
          <a:p>
            <a:r>
              <a:rPr lang="en-US" dirty="0" smtClean="0"/>
              <a:t>This could also work for jazz programs where you could partner up and have students submit video performances of students blowing a couple of choruses to a jazz standard using a backing track.  Then adjudicators could provide constructive feedback on the student’s improvisation concepts.</a:t>
            </a:r>
            <a:endParaRPr lang="en-US" dirty="0"/>
          </a:p>
        </p:txBody>
      </p:sp>
    </p:spTree>
    <p:extLst>
      <p:ext uri="{BB962C8B-B14F-4D97-AF65-F5344CB8AC3E}">
        <p14:creationId xmlns:p14="http://schemas.microsoft.com/office/powerpoint/2010/main" val="4169424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Philosophical Goals &amp; Concepts Concerning</a:t>
            </a:r>
            <a:br>
              <a:rPr lang="en-US" b="1" dirty="0" smtClean="0"/>
            </a:br>
            <a:r>
              <a:rPr lang="en-US" b="1" dirty="0" smtClean="0"/>
              <a:t>Woodwind Contribution on the Field</a:t>
            </a:r>
            <a:endParaRPr lang="en-US" b="1" dirty="0"/>
          </a:p>
        </p:txBody>
      </p:sp>
      <p:sp>
        <p:nvSpPr>
          <p:cNvPr id="3" name="Content Placeholder 2"/>
          <p:cNvSpPr>
            <a:spLocks noGrp="1"/>
          </p:cNvSpPr>
          <p:nvPr>
            <p:ph idx="1"/>
          </p:nvPr>
        </p:nvSpPr>
        <p:spPr/>
        <p:txBody>
          <a:bodyPr/>
          <a:lstStyle/>
          <a:p>
            <a:r>
              <a:rPr lang="en-US" dirty="0" smtClean="0"/>
              <a:t>Students should not feel that their role is to “compete” with their brass colleagues in ensemble passages</a:t>
            </a:r>
          </a:p>
          <a:p>
            <a:r>
              <a:rPr lang="en-US" dirty="0" smtClean="0"/>
              <a:t>Best depth and projection comes from clean intonation, balanced harmonies, and focused tonal resonance so exercises should prioritize the students’ ability to produce clear / focused tone qualities with the flexibility to adjust (and identify) proper pitch (tuning drone and needle tuner at same time to identify intervallic tuning concepts)</a:t>
            </a:r>
          </a:p>
          <a:p>
            <a:r>
              <a:rPr lang="en-US" dirty="0" smtClean="0"/>
              <a:t>Pitch flexibility does not guarantee proper performance intonation if the students lack the concept of proper intonation… encourage them to vocalize and sing or “say” melodic lines or harmonic structures.</a:t>
            </a:r>
            <a:endParaRPr lang="en-US" dirty="0"/>
          </a:p>
        </p:txBody>
      </p:sp>
    </p:spTree>
    <p:extLst>
      <p:ext uri="{BB962C8B-B14F-4D97-AF65-F5344CB8AC3E}">
        <p14:creationId xmlns:p14="http://schemas.microsoft.com/office/powerpoint/2010/main" val="2986394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Perceptions From Judging On The Field Level When Woodwinds Try to “Compete” with Brass</a:t>
            </a:r>
            <a:endParaRPr lang="en-US" b="1" dirty="0"/>
          </a:p>
        </p:txBody>
      </p:sp>
      <p:sp>
        <p:nvSpPr>
          <p:cNvPr id="3" name="Content Placeholder 2"/>
          <p:cNvSpPr>
            <a:spLocks noGrp="1"/>
          </p:cNvSpPr>
          <p:nvPr>
            <p:ph idx="1"/>
          </p:nvPr>
        </p:nvSpPr>
        <p:spPr/>
        <p:txBody>
          <a:bodyPr/>
          <a:lstStyle/>
          <a:p>
            <a:r>
              <a:rPr lang="en-US" dirty="0" smtClean="0"/>
              <a:t>Lack the nuance to the left and right sides of their notes.  Their concept is to produce “blocks” of sound instead of “shaping” to their melodic lines and phrases</a:t>
            </a:r>
          </a:p>
          <a:p>
            <a:r>
              <a:rPr lang="en-US" dirty="0" smtClean="0"/>
              <a:t>Overblowing “</a:t>
            </a:r>
            <a:r>
              <a:rPr lang="en-US" dirty="0" err="1" smtClean="0"/>
              <a:t>Fielditis</a:t>
            </a:r>
            <a:r>
              <a:rPr lang="en-US" dirty="0" smtClean="0"/>
              <a:t>” – Students attempt to use breath support beyond what they can tonally control with their embouchures</a:t>
            </a:r>
          </a:p>
          <a:p>
            <a:pPr lvl="1"/>
            <a:r>
              <a:rPr lang="en-US" dirty="0" smtClean="0"/>
              <a:t>Flutes – Tones become more breathy and airy instead of focused</a:t>
            </a:r>
          </a:p>
          <a:p>
            <a:pPr lvl="1"/>
            <a:r>
              <a:rPr lang="en-US" dirty="0" smtClean="0"/>
              <a:t>Saxophones – Tone quality spreads (“honk”) and pitch sags severely</a:t>
            </a:r>
          </a:p>
          <a:p>
            <a:pPr lvl="1"/>
            <a:r>
              <a:rPr lang="en-US" dirty="0" smtClean="0"/>
              <a:t>Clarinets – Tongue voicing drops which spreads tone quality and drops pitch especially in the upper clarion register  </a:t>
            </a:r>
          </a:p>
        </p:txBody>
      </p:sp>
    </p:spTree>
    <p:extLst>
      <p:ext uri="{BB962C8B-B14F-4D97-AF65-F5344CB8AC3E}">
        <p14:creationId xmlns:p14="http://schemas.microsoft.com/office/powerpoint/2010/main" val="2915266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More Effects of “</a:t>
            </a:r>
            <a:r>
              <a:rPr lang="en-US" b="1" dirty="0" err="1" smtClean="0"/>
              <a:t>Fielditis</a:t>
            </a:r>
            <a:r>
              <a:rPr lang="en-US" b="1" dirty="0" smtClean="0"/>
              <a:t>” in Your Single Reeds</a:t>
            </a:r>
            <a:endParaRPr lang="en-US" b="1" dirty="0"/>
          </a:p>
        </p:txBody>
      </p:sp>
      <p:sp>
        <p:nvSpPr>
          <p:cNvPr id="3" name="Content Placeholder 2"/>
          <p:cNvSpPr>
            <a:spLocks noGrp="1"/>
          </p:cNvSpPr>
          <p:nvPr>
            <p:ph idx="1"/>
          </p:nvPr>
        </p:nvSpPr>
        <p:spPr/>
        <p:txBody>
          <a:bodyPr/>
          <a:lstStyle/>
          <a:p>
            <a:r>
              <a:rPr lang="en-US" dirty="0" smtClean="0"/>
              <a:t>You will be unpleasantly surprised by the amount of “re-teaching” that must occur in your concert band settings (poor tone / poor  attacks &amp; releases / lack of phrase shaping / poor intonation</a:t>
            </a:r>
          </a:p>
          <a:p>
            <a:r>
              <a:rPr lang="en-US" dirty="0" smtClean="0"/>
              <a:t>Biting (top to bottom embouchure pressure)</a:t>
            </a:r>
          </a:p>
          <a:p>
            <a:pPr lvl="1"/>
            <a:r>
              <a:rPr lang="en-US" dirty="0"/>
              <a:t>C</a:t>
            </a:r>
            <a:r>
              <a:rPr lang="en-US" dirty="0" smtClean="0"/>
              <a:t>reates a pinched and edgy sound</a:t>
            </a:r>
          </a:p>
          <a:p>
            <a:pPr lvl="1"/>
            <a:r>
              <a:rPr lang="en-US" dirty="0" smtClean="0"/>
              <a:t>Minimizes pitch and partial flexibility </a:t>
            </a:r>
          </a:p>
          <a:p>
            <a:r>
              <a:rPr lang="en-US" dirty="0" smtClean="0"/>
              <a:t>Inefficient Embouchure Control From Overblowing</a:t>
            </a:r>
          </a:p>
          <a:p>
            <a:pPr lvl="1"/>
            <a:r>
              <a:rPr lang="en-US" dirty="0" smtClean="0"/>
              <a:t>Blown out lip corners</a:t>
            </a:r>
          </a:p>
          <a:p>
            <a:pPr lvl="1"/>
            <a:r>
              <a:rPr lang="en-US" dirty="0" smtClean="0"/>
              <a:t>Excessively rolled in lower lip surface area minimizes functional reed vibrations and greatly deadens the ability to create tone</a:t>
            </a:r>
          </a:p>
        </p:txBody>
      </p:sp>
    </p:spTree>
    <p:extLst>
      <p:ext uri="{BB962C8B-B14F-4D97-AF65-F5344CB8AC3E}">
        <p14:creationId xmlns:p14="http://schemas.microsoft.com/office/powerpoint/2010/main" val="778717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Should Pitch Flexibility Be Prioritized?</a:t>
            </a:r>
            <a:endParaRPr lang="en-US" b="1" dirty="0"/>
          </a:p>
        </p:txBody>
      </p:sp>
      <p:sp>
        <p:nvSpPr>
          <p:cNvPr id="3" name="Content Placeholder 2"/>
          <p:cNvSpPr>
            <a:spLocks noGrp="1"/>
          </p:cNvSpPr>
          <p:nvPr>
            <p:ph idx="1"/>
          </p:nvPr>
        </p:nvSpPr>
        <p:spPr/>
        <p:txBody>
          <a:bodyPr>
            <a:normAutofit fontScale="85000" lnSpcReduction="20000"/>
          </a:bodyPr>
          <a:lstStyle/>
          <a:p>
            <a:r>
              <a:rPr lang="en-US" sz="2400" dirty="0" smtClean="0"/>
              <a:t>Your woodwinds will often be asked to perform in expanded ranges, especially in woodwind features.  Pitch may not be as apparent in faster, technical passages, but becomes exposed on sustained harmonic structures and the voicings within those structures (</a:t>
            </a:r>
            <a:r>
              <a:rPr lang="en-US" sz="2400" dirty="0" err="1" smtClean="0"/>
              <a:t>ie</a:t>
            </a:r>
            <a:r>
              <a:rPr lang="en-US" sz="2400" dirty="0" smtClean="0"/>
              <a:t>: playing a low C# as a root use base fingering, playing C# as a 3</a:t>
            </a:r>
            <a:r>
              <a:rPr lang="en-US" sz="2400" baseline="30000" dirty="0" smtClean="0"/>
              <a:t>rd</a:t>
            </a:r>
            <a:r>
              <a:rPr lang="en-US" sz="2400" dirty="0" smtClean="0"/>
              <a:t> of a major chord add lower pinky key to help lower pitch)</a:t>
            </a:r>
          </a:p>
          <a:p>
            <a:r>
              <a:rPr lang="en-US" sz="2400" dirty="0" smtClean="0"/>
              <a:t>Students should know the pitch tendencies on their individual instruments throughout these different ranges (use copies of fingering charts and have students mark their own pitch tendencies)</a:t>
            </a:r>
          </a:p>
          <a:p>
            <a:r>
              <a:rPr lang="en-US" sz="2400" dirty="0" smtClean="0"/>
              <a:t>At times, knowledge of alternate fingerings could assist with </a:t>
            </a:r>
            <a:r>
              <a:rPr lang="en-US" sz="2400" dirty="0" smtClean="0"/>
              <a:t>pitch</a:t>
            </a:r>
            <a:r>
              <a:rPr lang="en-US" sz="2400" dirty="0"/>
              <a:t> </a:t>
            </a:r>
            <a:endParaRPr lang="en-US" sz="2400" dirty="0"/>
          </a:p>
          <a:p>
            <a:pPr lvl="1"/>
            <a:r>
              <a:rPr lang="en-US" sz="2000" dirty="0" smtClean="0"/>
              <a:t>demonstrate </a:t>
            </a:r>
            <a:r>
              <a:rPr lang="en-US" sz="2000" dirty="0" smtClean="0"/>
              <a:t>altissimo use of ½ hole &amp; use of pinky keys    	</a:t>
            </a:r>
            <a:endParaRPr lang="en-US" sz="2000" dirty="0"/>
          </a:p>
          <a:p>
            <a:pPr lvl="1"/>
            <a:r>
              <a:rPr lang="en-US" sz="2000" dirty="0" smtClean="0"/>
              <a:t>demonstrate </a:t>
            </a:r>
            <a:r>
              <a:rPr lang="en-US" sz="2000" dirty="0" smtClean="0"/>
              <a:t>use of throat tone resonance fingerings</a:t>
            </a:r>
          </a:p>
          <a:p>
            <a:r>
              <a:rPr lang="en-US" sz="2400" dirty="0" smtClean="0"/>
              <a:t>Flutes tendency to rise in pitch with register, </a:t>
            </a:r>
            <a:r>
              <a:rPr lang="en-US" sz="2400" dirty="0" smtClean="0"/>
              <a:t>“Piccolos </a:t>
            </a:r>
            <a:r>
              <a:rPr lang="en-US" sz="2400" dirty="0" smtClean="0"/>
              <a:t>tend to go flat which is sometimes </a:t>
            </a:r>
            <a:r>
              <a:rPr lang="en-US" sz="2400" dirty="0" err="1" smtClean="0"/>
              <a:t>mis</a:t>
            </a:r>
            <a:r>
              <a:rPr lang="en-US" sz="2400" dirty="0" smtClean="0"/>
              <a:t>-diagnosed” (Alex </a:t>
            </a:r>
            <a:r>
              <a:rPr lang="en-US" sz="2400" dirty="0" err="1" smtClean="0"/>
              <a:t>Holste</a:t>
            </a:r>
            <a:r>
              <a:rPr lang="en-US" sz="2400" dirty="0" smtClean="0"/>
              <a:t>)</a:t>
            </a:r>
          </a:p>
          <a:p>
            <a:r>
              <a:rPr lang="en-US" sz="2400" dirty="0" smtClean="0"/>
              <a:t>“The </a:t>
            </a:r>
            <a:r>
              <a:rPr lang="en-US" sz="2400" dirty="0" smtClean="0"/>
              <a:t>Complete Piccolo” by Jan </a:t>
            </a:r>
            <a:r>
              <a:rPr lang="en-US" sz="2400" dirty="0" err="1" smtClean="0"/>
              <a:t>Gippo</a:t>
            </a:r>
            <a:r>
              <a:rPr lang="en-US" sz="2400" dirty="0" smtClean="0"/>
              <a:t> </a:t>
            </a:r>
            <a:r>
              <a:rPr lang="en-US" sz="2400" dirty="0" smtClean="0">
                <a:hlinkClick r:id="rId2"/>
              </a:rPr>
              <a:t>–</a:t>
            </a:r>
            <a:r>
              <a:rPr lang="en-US" sz="2400" dirty="0" smtClean="0"/>
              <a:t> </a:t>
            </a:r>
            <a:r>
              <a:rPr lang="en-US" sz="1500" dirty="0" smtClean="0"/>
              <a:t>(Thanks Abby Simpson for the recommendation)</a:t>
            </a:r>
            <a:r>
              <a:rPr lang="en-US" sz="1700" dirty="0" smtClean="0"/>
              <a:t> </a:t>
            </a:r>
            <a:r>
              <a:rPr lang="en-US" sz="2400" dirty="0" smtClean="0">
                <a:hlinkClick r:id="rId2"/>
              </a:rPr>
              <a:t>https</a:t>
            </a:r>
            <a:r>
              <a:rPr lang="en-US" sz="2400" dirty="0" smtClean="0">
                <a:hlinkClick r:id="rId2"/>
              </a:rPr>
              <a:t>://www.amazon.com/Comprehensive-Fingerings-Repertoire-Classical-Notation/dp/B00IT6G5DI</a:t>
            </a:r>
            <a:endParaRPr lang="en-US" sz="2400" dirty="0" smtClean="0"/>
          </a:p>
          <a:p>
            <a:endParaRPr lang="en-US" dirty="0" smtClean="0"/>
          </a:p>
          <a:p>
            <a:endParaRPr lang="en-US" dirty="0"/>
          </a:p>
        </p:txBody>
      </p:sp>
    </p:spTree>
    <p:extLst>
      <p:ext uri="{BB962C8B-B14F-4D97-AF65-F5344CB8AC3E}">
        <p14:creationId xmlns:p14="http://schemas.microsoft.com/office/powerpoint/2010/main" val="2425625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Considerations When Re-Writing Your Woodwind Books</a:t>
            </a:r>
            <a:endParaRPr lang="en-US" b="1" dirty="0"/>
          </a:p>
        </p:txBody>
      </p:sp>
      <p:sp>
        <p:nvSpPr>
          <p:cNvPr id="3" name="Content Placeholder 2"/>
          <p:cNvSpPr>
            <a:spLocks noGrp="1"/>
          </p:cNvSpPr>
          <p:nvPr>
            <p:ph idx="1"/>
          </p:nvPr>
        </p:nvSpPr>
        <p:spPr/>
        <p:txBody>
          <a:bodyPr>
            <a:normAutofit lnSpcReduction="10000"/>
          </a:bodyPr>
          <a:lstStyle/>
          <a:p>
            <a:r>
              <a:rPr lang="en-US" dirty="0" smtClean="0"/>
              <a:t>Why consider re-writing (or making edits) to your books</a:t>
            </a:r>
          </a:p>
          <a:p>
            <a:pPr lvl="1"/>
            <a:r>
              <a:rPr lang="en-US" dirty="0" smtClean="0"/>
              <a:t>Many writers come from a brass or percussion performance background and do not understand the capabilities or limitations of the instruments</a:t>
            </a:r>
          </a:p>
          <a:p>
            <a:pPr lvl="1"/>
            <a:r>
              <a:rPr lang="en-US" dirty="0" smtClean="0"/>
              <a:t>They write ranges according to their Walter Piston Orchestration book but do not understand the functional high school level ranges to use</a:t>
            </a:r>
          </a:p>
          <a:p>
            <a:pPr lvl="1"/>
            <a:r>
              <a:rPr lang="en-US" dirty="0" smtClean="0"/>
              <a:t>They under utilize low woodwinds and simply have them double low brass.  This also reduces the potential effectiveness of low woodwinds in staging (will be touched on later as well)</a:t>
            </a:r>
          </a:p>
          <a:p>
            <a:pPr lvl="1"/>
            <a:r>
              <a:rPr lang="en-US" dirty="0" smtClean="0"/>
              <a:t>Unnecessary doublings are often relied upon too heavily (</a:t>
            </a:r>
            <a:r>
              <a:rPr lang="en-US" dirty="0" err="1" smtClean="0"/>
              <a:t>mellos</a:t>
            </a:r>
            <a:r>
              <a:rPr lang="en-US" dirty="0" smtClean="0"/>
              <a:t> / alto saxes, flutes / 1</a:t>
            </a:r>
            <a:r>
              <a:rPr lang="en-US" baseline="30000" dirty="0" smtClean="0"/>
              <a:t>st</a:t>
            </a:r>
            <a:r>
              <a:rPr lang="en-US" dirty="0" smtClean="0"/>
              <a:t> trumpets, flutes / upper clarinets, low winds / low brass)</a:t>
            </a:r>
          </a:p>
          <a:p>
            <a:pPr lvl="1"/>
            <a:r>
              <a:rPr lang="en-US" dirty="0" smtClean="0"/>
              <a:t>Split harmonies provides more depth and the “illusion” of a bigger section</a:t>
            </a:r>
          </a:p>
          <a:p>
            <a:pPr lvl="1"/>
            <a:r>
              <a:rPr lang="en-US" dirty="0" smtClean="0"/>
              <a:t>Not all of your clarinets should be treated as 1</a:t>
            </a:r>
            <a:r>
              <a:rPr lang="en-US" baseline="30000" dirty="0" smtClean="0"/>
              <a:t>st</a:t>
            </a:r>
            <a:r>
              <a:rPr lang="en-US" dirty="0" smtClean="0"/>
              <a:t> clarinets and be forced to play in the upper clarion or altissimo registers (drop octaves or rewrite harmonies)</a:t>
            </a:r>
          </a:p>
          <a:p>
            <a:pPr lvl="1"/>
            <a:endParaRPr lang="en-US" dirty="0"/>
          </a:p>
        </p:txBody>
      </p:sp>
    </p:spTree>
    <p:extLst>
      <p:ext uri="{BB962C8B-B14F-4D97-AF65-F5344CB8AC3E}">
        <p14:creationId xmlns:p14="http://schemas.microsoft.com/office/powerpoint/2010/main" val="725357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Functional Woodwind Ranges to Consider for Ensemble Passages</a:t>
            </a:r>
            <a:endParaRPr lang="en-US" b="1" dirty="0"/>
          </a:p>
        </p:txBody>
      </p:sp>
      <p:sp>
        <p:nvSpPr>
          <p:cNvPr id="3" name="Content Placeholder 2"/>
          <p:cNvSpPr>
            <a:spLocks noGrp="1"/>
          </p:cNvSpPr>
          <p:nvPr>
            <p:ph idx="1"/>
          </p:nvPr>
        </p:nvSpPr>
        <p:spPr/>
        <p:txBody>
          <a:bodyPr/>
          <a:lstStyle/>
          <a:p>
            <a:r>
              <a:rPr lang="en-US" dirty="0" smtClean="0"/>
              <a:t>Functional “sectional” ranges to consider for full ensemble passages or unison sectional lines.  Solo passages or intended woodwind feature sections should take advantage of the full ranges available to the instruments</a:t>
            </a:r>
            <a:endParaRPr lang="en-US" dirty="0"/>
          </a:p>
          <a:p>
            <a:r>
              <a:rPr lang="en-US" dirty="0" smtClean="0"/>
              <a:t>Flutes – G top of staff to G one octave above</a:t>
            </a:r>
          </a:p>
          <a:p>
            <a:r>
              <a:rPr lang="en-US" dirty="0" smtClean="0"/>
              <a:t>Clarinets – Clarion register to C just above staff (blends well with trumpet timbre also)</a:t>
            </a:r>
          </a:p>
          <a:p>
            <a:r>
              <a:rPr lang="en-US" dirty="0" smtClean="0"/>
              <a:t>Saxophones – Avoid palm keys in unison passages and careful of “short tubed” notes such as C &amp; C# due to their tendency to play extremely sharp in comparison to the rest of their range</a:t>
            </a:r>
            <a:endParaRPr lang="en-US" dirty="0"/>
          </a:p>
        </p:txBody>
      </p:sp>
    </p:spTree>
    <p:extLst>
      <p:ext uri="{BB962C8B-B14F-4D97-AF65-F5344CB8AC3E}">
        <p14:creationId xmlns:p14="http://schemas.microsoft.com/office/powerpoint/2010/main" val="231590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Don’t Dismiss the Bass Clarinets</a:t>
            </a:r>
            <a:endParaRPr lang="en-US" b="1" dirty="0"/>
          </a:p>
        </p:txBody>
      </p:sp>
      <p:sp>
        <p:nvSpPr>
          <p:cNvPr id="3" name="Content Placeholder 2"/>
          <p:cNvSpPr>
            <a:spLocks noGrp="1"/>
          </p:cNvSpPr>
          <p:nvPr>
            <p:ph idx="1"/>
          </p:nvPr>
        </p:nvSpPr>
        <p:spPr/>
        <p:txBody>
          <a:bodyPr/>
          <a:lstStyle/>
          <a:p>
            <a:r>
              <a:rPr lang="en-US" dirty="0" smtClean="0"/>
              <a:t>Bass Clarinets can sound great on the field.  They can provide a darker depth to the woodwind choir.</a:t>
            </a:r>
          </a:p>
          <a:p>
            <a:r>
              <a:rPr lang="en-US" dirty="0" smtClean="0"/>
              <a:t>In adjudicating BOA events across the country, Beth </a:t>
            </a:r>
            <a:r>
              <a:rPr lang="en-US" dirty="0" err="1" smtClean="0"/>
              <a:t>Fabrizio</a:t>
            </a:r>
            <a:r>
              <a:rPr lang="en-US" dirty="0" smtClean="0"/>
              <a:t> has noticed a trend in some schools that are switching their tenor sax players to bass clarinet.  She said that Richard Salcedo wrote for Carmel HS using bass clarinets vs tenor saxes partly because they felt that the pitch was also more manageable (tenors tended to run extremely sharp) for their show that particular year</a:t>
            </a:r>
            <a:endParaRPr lang="en-US" dirty="0"/>
          </a:p>
        </p:txBody>
      </p:sp>
    </p:spTree>
    <p:extLst>
      <p:ext uri="{BB962C8B-B14F-4D97-AF65-F5344CB8AC3E}">
        <p14:creationId xmlns:p14="http://schemas.microsoft.com/office/powerpoint/2010/main" val="2265636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626</TotalTime>
  <Words>2515</Words>
  <Application>Microsoft Office PowerPoint</Application>
  <PresentationFormat>Widescreen</PresentationFormat>
  <Paragraphs>178</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AZMBA</vt:lpstr>
      <vt:lpstr>Thank You to Contributions From</vt:lpstr>
      <vt:lpstr>Philosophical Goals &amp; Concepts Concerning Woodwind Contribution on the Field</vt:lpstr>
      <vt:lpstr>Perceptions From Judging On The Field Level When Woodwinds Try to “Compete” with Brass</vt:lpstr>
      <vt:lpstr>More Effects of “Fielditis” in Your Single Reeds</vt:lpstr>
      <vt:lpstr>Why Should Pitch Flexibility Be Prioritized?</vt:lpstr>
      <vt:lpstr>Considerations When Re-Writing Your Woodwind Books</vt:lpstr>
      <vt:lpstr>Functional Woodwind Ranges to Consider for Ensemble Passages</vt:lpstr>
      <vt:lpstr>Don’t Dismiss the Bass Clarinets</vt:lpstr>
      <vt:lpstr>Equipment Considerations For Flutes</vt:lpstr>
      <vt:lpstr>Equipment Considerations For Saxophones</vt:lpstr>
      <vt:lpstr>Equipment Considerations For Clarinets</vt:lpstr>
      <vt:lpstr>Staging Considerations for Woodwind Features</vt:lpstr>
      <vt:lpstr>Visual Considerations for Woodwind Features</vt:lpstr>
      <vt:lpstr>Microphone Use for Woodwind Features</vt:lpstr>
      <vt:lpstr>Microphone Considerations for Saxophone Soloists on the Field</vt:lpstr>
      <vt:lpstr>Microphone Considerations for Flute Soloists</vt:lpstr>
      <vt:lpstr>Microphone Options for Clarinet Soloists</vt:lpstr>
      <vt:lpstr>Sample Woodwind Sectional Exercises Intended to Develop Depth, Balance &amp; Efficient Intonation</vt:lpstr>
      <vt:lpstr>Clarinet Upper Register Development</vt:lpstr>
      <vt:lpstr>Clarinet High Register Drill</vt:lpstr>
      <vt:lpstr>Online Considerations for This Semester</vt:lpstr>
      <vt:lpstr>Woodwind Chamber Music &amp; Multitracking Options</vt:lpstr>
      <vt:lpstr>Etude Progression Assignments</vt:lpstr>
      <vt:lpstr>Virtual Section Studio Concept</vt:lpstr>
      <vt:lpstr>Partnerships with Community Colleges or professional Symphony Musicians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AZMBA</dc:title>
  <dc:creator>Jeff</dc:creator>
  <cp:lastModifiedBy>Jeff</cp:lastModifiedBy>
  <cp:revision>57</cp:revision>
  <dcterms:created xsi:type="dcterms:W3CDTF">2020-07-14T17:42:01Z</dcterms:created>
  <dcterms:modified xsi:type="dcterms:W3CDTF">2020-07-17T23:15:22Z</dcterms:modified>
</cp:coreProperties>
</file>